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9" r:id="rId5"/>
  </p:sldMasterIdLst>
  <p:notesMasterIdLst>
    <p:notesMasterId r:id="rId32"/>
  </p:notesMasterIdLst>
  <p:handoutMasterIdLst>
    <p:handoutMasterId r:id="rId33"/>
  </p:handoutMasterIdLst>
  <p:sldIdLst>
    <p:sldId id="256" r:id="rId6"/>
    <p:sldId id="267" r:id="rId7"/>
    <p:sldId id="409" r:id="rId8"/>
    <p:sldId id="403" r:id="rId9"/>
    <p:sldId id="404" r:id="rId10"/>
    <p:sldId id="405" r:id="rId11"/>
    <p:sldId id="406" r:id="rId12"/>
    <p:sldId id="407" r:id="rId13"/>
    <p:sldId id="402" r:id="rId14"/>
    <p:sldId id="396" r:id="rId15"/>
    <p:sldId id="397" r:id="rId16"/>
    <p:sldId id="395" r:id="rId17"/>
    <p:sldId id="398" r:id="rId18"/>
    <p:sldId id="400" r:id="rId19"/>
    <p:sldId id="399" r:id="rId20"/>
    <p:sldId id="374" r:id="rId21"/>
    <p:sldId id="386" r:id="rId22"/>
    <p:sldId id="388" r:id="rId23"/>
    <p:sldId id="393" r:id="rId24"/>
    <p:sldId id="392" r:id="rId25"/>
    <p:sldId id="263" r:id="rId26"/>
    <p:sldId id="408" r:id="rId27"/>
    <p:sldId id="384" r:id="rId28"/>
    <p:sldId id="391" r:id="rId29"/>
    <p:sldId id="390" r:id="rId30"/>
    <p:sldId id="265" r:id="rId3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6A6"/>
    <a:srgbClr val="FF0066"/>
    <a:srgbClr val="F5EFA3"/>
    <a:srgbClr val="FF6600"/>
    <a:srgbClr val="7DAECF"/>
    <a:srgbClr val="B6B6FF"/>
    <a:srgbClr val="A6A6A6"/>
    <a:srgbClr val="19A5DD"/>
    <a:srgbClr val="9CA4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95" autoAdjust="0"/>
  </p:normalViewPr>
  <p:slideViewPr>
    <p:cSldViewPr snapToGrid="0" showGuides="1">
      <p:cViewPr varScale="1">
        <p:scale>
          <a:sx n="69" d="100"/>
          <a:sy n="69" d="100"/>
        </p:scale>
        <p:origin x="696" y="66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b="1" noProof="0" dirty="0">
                <a:solidFill>
                  <a:srgbClr val="4CA6A6"/>
                </a:solidFill>
              </a:rPr>
              <a:t>Resultados</a:t>
            </a:r>
            <a:r>
              <a:rPr lang="en-US" b="1" dirty="0">
                <a:solidFill>
                  <a:srgbClr val="4CA6A6"/>
                </a:solidFill>
              </a:rPr>
              <a:t> auditoria interna SST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</c:strCache>
            </c:strRef>
          </c:tx>
          <c:spPr>
            <a:solidFill>
              <a:srgbClr val="4CA6A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Oportunidad de mejora</c:v>
                </c:pt>
                <c:pt idx="1">
                  <c:v>Observacion </c:v>
                </c:pt>
                <c:pt idx="2">
                  <c:v>No Conformidad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6C-4FC9-9F0A-74309B7D12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4620648"/>
        <c:axId val="364620320"/>
      </c:barChart>
      <c:catAx>
        <c:axId val="364620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364620320"/>
        <c:crosses val="autoZero"/>
        <c:auto val="1"/>
        <c:lblAlgn val="ctr"/>
        <c:lblOffset val="100"/>
        <c:noMultiLvlLbl val="0"/>
      </c:catAx>
      <c:valAx>
        <c:axId val="364620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364620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b="1" dirty="0">
                <a:solidFill>
                  <a:srgbClr val="4CA6A6"/>
                </a:solidFill>
              </a:rPr>
              <a:t>AUDITORIA EXTERNA HSEQ</a:t>
            </a:r>
            <a:r>
              <a:rPr lang="es-CO" b="1" baseline="0" dirty="0">
                <a:solidFill>
                  <a:srgbClr val="4CA6A6"/>
                </a:solidFill>
              </a:rPr>
              <a:t> </a:t>
            </a:r>
            <a:r>
              <a:rPr lang="es-CO" b="1" dirty="0">
                <a:solidFill>
                  <a:srgbClr val="4CA6A6"/>
                </a:solidFill>
              </a:rPr>
              <a:t>BV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4CA6A6"/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CA6A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Hoja1!$A$18:$A$20</c:f>
              <c:strCache>
                <c:ptCount val="3"/>
                <c:pt idx="0">
                  <c:v>No conformidad</c:v>
                </c:pt>
                <c:pt idx="1">
                  <c:v>Observacion</c:v>
                </c:pt>
                <c:pt idx="2">
                  <c:v>Oportunidad de mejora</c:v>
                </c:pt>
              </c:strCache>
            </c:strRef>
          </c:cat>
          <c:val>
            <c:numRef>
              <c:f>Hoja1!$B$18:$B$20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6-479C-A7E2-5F8E6CB2E9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1825040"/>
        <c:axId val="591829304"/>
      </c:barChart>
      <c:catAx>
        <c:axId val="59182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91829304"/>
        <c:crosses val="autoZero"/>
        <c:auto val="1"/>
        <c:lblAlgn val="ctr"/>
        <c:lblOffset val="100"/>
        <c:noMultiLvlLbl val="0"/>
      </c:catAx>
      <c:valAx>
        <c:axId val="591829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9182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231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11"/>
            <c:spPr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4"/>
            <c:spPr>
              <a:solidFill>
                <a:srgbClr val="40404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19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cat>
            <c:strRef>
              <c:f>Sheet1!$A$2:$A$5</c:f>
              <c:strCache>
                <c:ptCount val="4"/>
                <c:pt idx="0">
                  <c:v>Cerrada</c:v>
                </c:pt>
                <c:pt idx="1">
                  <c:v>Abierta</c:v>
                </c:pt>
                <c:pt idx="2">
                  <c:v>En proceso</c:v>
                </c:pt>
                <c:pt idx="3">
                  <c:v>Sin documentar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17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Estado</a:t>
            </a:r>
            <a:r>
              <a:rPr lang="es-CO" sz="18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 acciones SIGSOFT</a:t>
            </a:r>
            <a:endParaRPr lang="es-CO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12751371872783657"/>
          <c:y val="9.0045315868613501E-2"/>
          <c:w val="0.87248628127216343"/>
          <c:h val="0.587063071573394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Hoja2!$A$2</c:f>
              <c:strCache>
                <c:ptCount val="1"/>
                <c:pt idx="0">
                  <c:v>Cerrada</c:v>
                </c:pt>
              </c:strCache>
            </c:strRef>
          </c:tx>
          <c:spPr>
            <a:solidFill>
              <a:srgbClr val="4CA6A6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0" h="8255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Hoja2!$B$1:$K$1</c:f>
              <c:strCache>
                <c:ptCount val="10"/>
                <c:pt idx="0">
                  <c:v>Aseg de Calidad</c:v>
                </c:pt>
                <c:pt idx="1">
                  <c:v>D. Humano</c:v>
                </c:pt>
                <c:pt idx="2">
                  <c:v>G. Comercial</c:v>
                </c:pt>
                <c:pt idx="3">
                  <c:v>G. Abastecimiento</c:v>
                </c:pt>
                <c:pt idx="4">
                  <c:v>G. Compras y almacen</c:v>
                </c:pt>
                <c:pt idx="5">
                  <c:v>G. Produccion</c:v>
                </c:pt>
                <c:pt idx="6">
                  <c:v>G. Integral</c:v>
                </c:pt>
                <c:pt idx="7">
                  <c:v>G. Logistica</c:v>
                </c:pt>
                <c:pt idx="8">
                  <c:v>G. Mantenimiento</c:v>
                </c:pt>
                <c:pt idx="9">
                  <c:v>S. de informacion</c:v>
                </c:pt>
              </c:strCache>
            </c:strRef>
          </c:cat>
          <c:val>
            <c:numRef>
              <c:f>Hoja2!$B$2:$K$2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0-459D-B383-C17F47A88149}"/>
            </c:ext>
          </c:extLst>
        </c:ser>
        <c:ser>
          <c:idx val="1"/>
          <c:order val="1"/>
          <c:tx>
            <c:strRef>
              <c:f>Hoja2!$A$3</c:f>
              <c:strCache>
                <c:ptCount val="1"/>
                <c:pt idx="0">
                  <c:v>Abierta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Hoja2!$B$1:$K$1</c:f>
              <c:strCache>
                <c:ptCount val="10"/>
                <c:pt idx="0">
                  <c:v>Aseg de Calidad</c:v>
                </c:pt>
                <c:pt idx="1">
                  <c:v>D. Humano</c:v>
                </c:pt>
                <c:pt idx="2">
                  <c:v>G. Comercial</c:v>
                </c:pt>
                <c:pt idx="3">
                  <c:v>G. Abastecimiento</c:v>
                </c:pt>
                <c:pt idx="4">
                  <c:v>G. Compras y almacen</c:v>
                </c:pt>
                <c:pt idx="5">
                  <c:v>G. Produccion</c:v>
                </c:pt>
                <c:pt idx="6">
                  <c:v>G. Integral</c:v>
                </c:pt>
                <c:pt idx="7">
                  <c:v>G. Logistica</c:v>
                </c:pt>
                <c:pt idx="8">
                  <c:v>G. Mantenimiento</c:v>
                </c:pt>
                <c:pt idx="9">
                  <c:v>S. de informacion</c:v>
                </c:pt>
              </c:strCache>
            </c:strRef>
          </c:cat>
          <c:val>
            <c:numRef>
              <c:f>Hoja2!$B$3:$K$3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D0-459D-B383-C17F47A88149}"/>
            </c:ext>
          </c:extLst>
        </c:ser>
        <c:ser>
          <c:idx val="2"/>
          <c:order val="2"/>
          <c:tx>
            <c:strRef>
              <c:f>Hoja2!$A$4</c:f>
              <c:strCache>
                <c:ptCount val="1"/>
                <c:pt idx="0">
                  <c:v>En proceso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0" h="127000"/>
              <a:bevelB w="279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Hoja2!$B$1:$K$1</c:f>
              <c:strCache>
                <c:ptCount val="10"/>
                <c:pt idx="0">
                  <c:v>Aseg de Calidad</c:v>
                </c:pt>
                <c:pt idx="1">
                  <c:v>D. Humano</c:v>
                </c:pt>
                <c:pt idx="2">
                  <c:v>G. Comercial</c:v>
                </c:pt>
                <c:pt idx="3">
                  <c:v>G. Abastecimiento</c:v>
                </c:pt>
                <c:pt idx="4">
                  <c:v>G. Compras y almacen</c:v>
                </c:pt>
                <c:pt idx="5">
                  <c:v>G. Produccion</c:v>
                </c:pt>
                <c:pt idx="6">
                  <c:v>G. Integral</c:v>
                </c:pt>
                <c:pt idx="7">
                  <c:v>G. Logistica</c:v>
                </c:pt>
                <c:pt idx="8">
                  <c:v>G. Mantenimiento</c:v>
                </c:pt>
                <c:pt idx="9">
                  <c:v>S. de informacion</c:v>
                </c:pt>
              </c:strCache>
            </c:strRef>
          </c:cat>
          <c:val>
            <c:numRef>
              <c:f>Hoja2!$B$4:$K$4</c:f>
              <c:numCache>
                <c:formatCode>General</c:formatCode>
                <c:ptCount val="10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D0-459D-B383-C17F47A88149}"/>
            </c:ext>
          </c:extLst>
        </c:ser>
        <c:ser>
          <c:idx val="3"/>
          <c:order val="3"/>
          <c:tx>
            <c:strRef>
              <c:f>Hoja2!$A$5</c:f>
              <c:strCache>
                <c:ptCount val="1"/>
                <c:pt idx="0">
                  <c:v>Sin documentar</c:v>
                </c:pt>
              </c:strCache>
            </c:strRef>
          </c:tx>
          <c:spPr>
            <a:solidFill>
              <a:srgbClr val="FFE6E6">
                <a:lumMod val="75000"/>
              </a:srgb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2032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Hoja2!$B$1:$K$1</c:f>
              <c:strCache>
                <c:ptCount val="10"/>
                <c:pt idx="0">
                  <c:v>Aseg de Calidad</c:v>
                </c:pt>
                <c:pt idx="1">
                  <c:v>D. Humano</c:v>
                </c:pt>
                <c:pt idx="2">
                  <c:v>G. Comercial</c:v>
                </c:pt>
                <c:pt idx="3">
                  <c:v>G. Abastecimiento</c:v>
                </c:pt>
                <c:pt idx="4">
                  <c:v>G. Compras y almacen</c:v>
                </c:pt>
                <c:pt idx="5">
                  <c:v>G. Produccion</c:v>
                </c:pt>
                <c:pt idx="6">
                  <c:v>G. Integral</c:v>
                </c:pt>
                <c:pt idx="7">
                  <c:v>G. Logistica</c:v>
                </c:pt>
                <c:pt idx="8">
                  <c:v>G. Mantenimiento</c:v>
                </c:pt>
                <c:pt idx="9">
                  <c:v>S. de informacion</c:v>
                </c:pt>
              </c:strCache>
            </c:strRef>
          </c:cat>
          <c:val>
            <c:numRef>
              <c:f>Hoja2!$B$5:$K$5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D0-459D-B383-C17F47A881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80398960"/>
        <c:axId val="480406504"/>
      </c:barChart>
      <c:catAx>
        <c:axId val="48039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80406504"/>
        <c:crosses val="autoZero"/>
        <c:auto val="1"/>
        <c:lblAlgn val="ctr"/>
        <c:lblOffset val="100"/>
        <c:noMultiLvlLbl val="0"/>
      </c:catAx>
      <c:valAx>
        <c:axId val="480406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803989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81000"/>
            </a:sp3d>
          </c:spPr>
          <c:dPt>
            <c:idx val="0"/>
            <c:bubble3D val="0"/>
            <c:spPr>
              <a:solidFill>
                <a:srgbClr val="4CA6A6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0"/>
              </a:sp3d>
            </c:spPr>
            <c:extLst>
              <c:ext xmlns:c16="http://schemas.microsoft.com/office/drawing/2014/chart" uri="{C3380CC4-5D6E-409C-BE32-E72D297353CC}">
                <c16:uniqueId val="{00000001-7C21-4F9E-8069-B957D328A60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0"/>
              </a:sp3d>
            </c:spPr>
            <c:extLst>
              <c:ext xmlns:c16="http://schemas.microsoft.com/office/drawing/2014/chart" uri="{C3380CC4-5D6E-409C-BE32-E72D297353CC}">
                <c16:uniqueId val="{00000003-7C21-4F9E-8069-B957D328A6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0"/>
              </a:sp3d>
            </c:spPr>
            <c:extLst>
              <c:ext xmlns:c16="http://schemas.microsoft.com/office/drawing/2014/chart" uri="{C3380CC4-5D6E-409C-BE32-E72D297353CC}">
                <c16:uniqueId val="{00000005-7C21-4F9E-8069-B957D328A6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0"/>
              </a:sp3d>
            </c:spPr>
            <c:extLst>
              <c:ext xmlns:c16="http://schemas.microsoft.com/office/drawing/2014/chart" uri="{C3380CC4-5D6E-409C-BE32-E72D297353CC}">
                <c16:uniqueId val="{00000007-7C21-4F9E-8069-B957D328A60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C21-4F9E-8069-B957D328A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2B48C-23CE-4018-8E70-686C738BEB76}" type="doc">
      <dgm:prSet loTypeId="urn:microsoft.com/office/officeart/2008/layout/VerticalCurvedList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s-CO"/>
        </a:p>
      </dgm:t>
    </dgm:pt>
    <dgm:pt modelId="{0C02E8FB-0BD6-4CBA-BEE4-9A21EBB17AEC}">
      <dgm:prSet custT="1"/>
      <dgm:spPr>
        <a:scene3d>
          <a:camera prst="orthographicFront"/>
          <a:lightRig rig="threePt" dir="t"/>
        </a:scene3d>
        <a:sp3d extrusionH="222250">
          <a:bevelB w="425450" h="241300"/>
        </a:sp3d>
      </dgm:spPr>
      <dgm:t>
        <a:bodyPr/>
        <a:lstStyle/>
        <a:p>
          <a:r>
            <a:rPr lang="es-ES" sz="900" b="0" i="0" dirty="0"/>
            <a:t>Planificar estrategias que permitan aumentar la disponibilidad de materia prima, permitiendo producir mayores cantidades de B100.</a:t>
          </a:r>
          <a:endParaRPr lang="es-CO" sz="900" dirty="0"/>
        </a:p>
      </dgm:t>
    </dgm:pt>
    <dgm:pt modelId="{93EAF531-0D5A-4296-A087-E0B0A7AA0AE7}" type="parTrans" cxnId="{E01176C9-8A4F-4D09-A246-058BC16CB4BC}">
      <dgm:prSet/>
      <dgm:spPr/>
      <dgm:t>
        <a:bodyPr/>
        <a:lstStyle/>
        <a:p>
          <a:endParaRPr lang="es-CO"/>
        </a:p>
      </dgm:t>
    </dgm:pt>
    <dgm:pt modelId="{7DF97866-C21C-4CC6-956C-E964EFD7FBC4}" type="sibTrans" cxnId="{E01176C9-8A4F-4D09-A246-058BC16CB4BC}">
      <dgm:prSet/>
      <dgm:spPr/>
      <dgm:t>
        <a:bodyPr/>
        <a:lstStyle/>
        <a:p>
          <a:endParaRPr lang="es-CO"/>
        </a:p>
      </dgm:t>
    </dgm:pt>
    <dgm:pt modelId="{06499102-C3EA-435D-A830-1A88748EDD6D}">
      <dgm:prSet phldrT="[Texto]" custT="1"/>
      <dgm:spPr/>
      <dgm:t>
        <a:bodyPr/>
        <a:lstStyle/>
        <a:p>
          <a:r>
            <a:rPr lang="es-ES" sz="1050" b="0" i="0" dirty="0"/>
            <a:t>Actuar sobre posibles acciones presentadas.</a:t>
          </a:r>
          <a:endParaRPr lang="es-CO" sz="1050" dirty="0"/>
        </a:p>
      </dgm:t>
    </dgm:pt>
    <dgm:pt modelId="{81606FD4-8936-4B43-807B-E95204082B32}" type="parTrans" cxnId="{47944513-17A9-4CC5-B66A-DA7BDD881B1C}">
      <dgm:prSet/>
      <dgm:spPr/>
      <dgm:t>
        <a:bodyPr/>
        <a:lstStyle/>
        <a:p>
          <a:endParaRPr lang="es-CO"/>
        </a:p>
      </dgm:t>
    </dgm:pt>
    <dgm:pt modelId="{5DCA907C-C9D1-43DB-BED5-148ECC30CA47}" type="sibTrans" cxnId="{47944513-17A9-4CC5-B66A-DA7BDD881B1C}">
      <dgm:prSet/>
      <dgm:spPr/>
      <dgm:t>
        <a:bodyPr/>
        <a:lstStyle/>
        <a:p>
          <a:endParaRPr lang="es-CO"/>
        </a:p>
      </dgm:t>
    </dgm:pt>
    <dgm:pt modelId="{91DEC687-584F-439B-93AE-91412EB056A1}">
      <dgm:prSet phldrT="[Texto]" custT="1"/>
      <dgm:spPr/>
      <dgm:t>
        <a:bodyPr/>
        <a:lstStyle/>
        <a:p>
          <a:r>
            <a:rPr lang="es-ES" sz="900" b="0" i="0" dirty="0"/>
            <a:t>Ejecutar las acciones planificadas para el aumento de disponibilidad de MP y aumento de ventas B100.</a:t>
          </a:r>
          <a:endParaRPr lang="es-CO" sz="900" dirty="0"/>
        </a:p>
      </dgm:t>
    </dgm:pt>
    <dgm:pt modelId="{A3F2BBAC-E1CC-42DD-B0EC-989B48ED2BA3}" type="parTrans" cxnId="{4C4C1AFC-0E86-4DA5-953E-603D821A3262}">
      <dgm:prSet/>
      <dgm:spPr/>
      <dgm:t>
        <a:bodyPr/>
        <a:lstStyle/>
        <a:p>
          <a:endParaRPr lang="es-CO"/>
        </a:p>
      </dgm:t>
    </dgm:pt>
    <dgm:pt modelId="{BA762CD5-6B96-465B-A585-9D6A2C7C16D8}" type="sibTrans" cxnId="{4C4C1AFC-0E86-4DA5-953E-603D821A3262}">
      <dgm:prSet/>
      <dgm:spPr/>
      <dgm:t>
        <a:bodyPr/>
        <a:lstStyle/>
        <a:p>
          <a:endParaRPr lang="es-CO"/>
        </a:p>
      </dgm:t>
    </dgm:pt>
    <dgm:pt modelId="{514F737C-821F-4428-85DF-CDAC250BB7BD}">
      <dgm:prSet phldrT="[Texto]" custT="1"/>
      <dgm:spPr/>
      <dgm:t>
        <a:bodyPr/>
        <a:lstStyle/>
        <a:p>
          <a:r>
            <a:rPr lang="es-ES" sz="900" b="0" i="0" dirty="0">
              <a:solidFill>
                <a:schemeClr val="tx1">
                  <a:lumMod val="95000"/>
                  <a:lumOff val="5000"/>
                </a:schemeClr>
              </a:solidFill>
            </a:rPr>
            <a:t>Realizar seguimiento en el tercer trimestre del año 2021 si las acciones ejecutadas fueron eficaces para el aumento en la disponibilidad de materia prima y de venta de B100</a:t>
          </a:r>
          <a:r>
            <a:rPr lang="es-ES" sz="900" b="0" i="0" dirty="0"/>
            <a:t>.</a:t>
          </a:r>
          <a:endParaRPr lang="es-CO" sz="900" dirty="0"/>
        </a:p>
      </dgm:t>
    </dgm:pt>
    <dgm:pt modelId="{E88B5831-67EC-4E85-A39F-EF9A59137AD1}" type="parTrans" cxnId="{3A818345-A9E5-4E3D-AEE7-BC056A555127}">
      <dgm:prSet/>
      <dgm:spPr/>
      <dgm:t>
        <a:bodyPr/>
        <a:lstStyle/>
        <a:p>
          <a:endParaRPr lang="es-CO"/>
        </a:p>
      </dgm:t>
    </dgm:pt>
    <dgm:pt modelId="{C931274B-1AD4-4829-9C42-AAD0028FEE35}" type="sibTrans" cxnId="{3A818345-A9E5-4E3D-AEE7-BC056A555127}">
      <dgm:prSet/>
      <dgm:spPr/>
      <dgm:t>
        <a:bodyPr/>
        <a:lstStyle/>
        <a:p>
          <a:endParaRPr lang="es-CO"/>
        </a:p>
      </dgm:t>
    </dgm:pt>
    <dgm:pt modelId="{347DD823-9F05-4F81-8694-F628A052486A}" type="pres">
      <dgm:prSet presAssocID="{8AD2B48C-23CE-4018-8E70-686C738BEB76}" presName="Name0" presStyleCnt="0">
        <dgm:presLayoutVars>
          <dgm:chMax val="7"/>
          <dgm:chPref val="7"/>
          <dgm:dir/>
        </dgm:presLayoutVars>
      </dgm:prSet>
      <dgm:spPr/>
    </dgm:pt>
    <dgm:pt modelId="{A2EB7DE6-E2CD-4871-987D-A99E0C4CF5D7}" type="pres">
      <dgm:prSet presAssocID="{8AD2B48C-23CE-4018-8E70-686C738BEB76}" presName="Name1" presStyleCnt="0"/>
      <dgm:spPr/>
    </dgm:pt>
    <dgm:pt modelId="{8E67C5E1-C984-4A8D-935B-ED667AE6B116}" type="pres">
      <dgm:prSet presAssocID="{8AD2B48C-23CE-4018-8E70-686C738BEB76}" presName="cycle" presStyleCnt="0"/>
      <dgm:spPr/>
    </dgm:pt>
    <dgm:pt modelId="{DCC5B74E-35B2-486C-9C31-D0C61B88651B}" type="pres">
      <dgm:prSet presAssocID="{8AD2B48C-23CE-4018-8E70-686C738BEB76}" presName="srcNode" presStyleLbl="node1" presStyleIdx="0" presStyleCnt="4"/>
      <dgm:spPr/>
    </dgm:pt>
    <dgm:pt modelId="{92761779-7DD5-441F-996B-20E78E133D61}" type="pres">
      <dgm:prSet presAssocID="{8AD2B48C-23CE-4018-8E70-686C738BEB76}" presName="conn" presStyleLbl="parChTrans1D2" presStyleIdx="0" presStyleCnt="1"/>
      <dgm:spPr/>
    </dgm:pt>
    <dgm:pt modelId="{95114A11-BC60-4C10-8878-B82CEF3A2AAD}" type="pres">
      <dgm:prSet presAssocID="{8AD2B48C-23CE-4018-8E70-686C738BEB76}" presName="extraNode" presStyleLbl="node1" presStyleIdx="0" presStyleCnt="4"/>
      <dgm:spPr/>
    </dgm:pt>
    <dgm:pt modelId="{A347A939-35D7-401F-9B1C-33F164A424EC}" type="pres">
      <dgm:prSet presAssocID="{8AD2B48C-23CE-4018-8E70-686C738BEB76}" presName="dstNode" presStyleLbl="node1" presStyleIdx="0" presStyleCnt="4"/>
      <dgm:spPr/>
    </dgm:pt>
    <dgm:pt modelId="{C46A107A-4298-407C-BCC3-6B189A78BBE6}" type="pres">
      <dgm:prSet presAssocID="{0C02E8FB-0BD6-4CBA-BEE4-9A21EBB17AEC}" presName="text_1" presStyleLbl="node1" presStyleIdx="0" presStyleCnt="4">
        <dgm:presLayoutVars>
          <dgm:bulletEnabled val="1"/>
        </dgm:presLayoutVars>
      </dgm:prSet>
      <dgm:spPr/>
    </dgm:pt>
    <dgm:pt modelId="{E600C3F4-07BB-404C-AC49-9653450FF549}" type="pres">
      <dgm:prSet presAssocID="{0C02E8FB-0BD6-4CBA-BEE4-9A21EBB17AEC}" presName="accent_1" presStyleCnt="0"/>
      <dgm:spPr/>
    </dgm:pt>
    <dgm:pt modelId="{C11FDCD6-4A4C-4290-8CA9-352FD43E9523}" type="pres">
      <dgm:prSet presAssocID="{0C02E8FB-0BD6-4CBA-BEE4-9A21EBB17AEC}" presName="accentRepeatNode" presStyleLbl="solidFgAcc1" presStyleIdx="0" presStyleCnt="4"/>
      <dgm:spPr/>
    </dgm:pt>
    <dgm:pt modelId="{65AD13C4-CB4D-40BC-9362-78E327413F5C}" type="pres">
      <dgm:prSet presAssocID="{91DEC687-584F-439B-93AE-91412EB056A1}" presName="text_2" presStyleLbl="node1" presStyleIdx="1" presStyleCnt="4">
        <dgm:presLayoutVars>
          <dgm:bulletEnabled val="1"/>
        </dgm:presLayoutVars>
      </dgm:prSet>
      <dgm:spPr/>
    </dgm:pt>
    <dgm:pt modelId="{AE3F4008-61CA-44C9-93CD-7DEA095E22AF}" type="pres">
      <dgm:prSet presAssocID="{91DEC687-584F-439B-93AE-91412EB056A1}" presName="accent_2" presStyleCnt="0"/>
      <dgm:spPr/>
    </dgm:pt>
    <dgm:pt modelId="{49D433A9-F70B-46E2-9D60-C78924D71BE5}" type="pres">
      <dgm:prSet presAssocID="{91DEC687-584F-439B-93AE-91412EB056A1}" presName="accentRepeatNode" presStyleLbl="solidFgAcc1" presStyleIdx="1" presStyleCnt="4"/>
      <dgm:spPr/>
    </dgm:pt>
    <dgm:pt modelId="{7725C109-5F05-49B3-86E3-CD13AF9D35EA}" type="pres">
      <dgm:prSet presAssocID="{514F737C-821F-4428-85DF-CDAC250BB7BD}" presName="text_3" presStyleLbl="node1" presStyleIdx="2" presStyleCnt="4">
        <dgm:presLayoutVars>
          <dgm:bulletEnabled val="1"/>
        </dgm:presLayoutVars>
      </dgm:prSet>
      <dgm:spPr/>
    </dgm:pt>
    <dgm:pt modelId="{B3D03C7C-48E9-4A1B-A02F-8D85EBFEEECC}" type="pres">
      <dgm:prSet presAssocID="{514F737C-821F-4428-85DF-CDAC250BB7BD}" presName="accent_3" presStyleCnt="0"/>
      <dgm:spPr/>
    </dgm:pt>
    <dgm:pt modelId="{C5D6C59F-C2F8-4569-B07C-B2E550247FD0}" type="pres">
      <dgm:prSet presAssocID="{514F737C-821F-4428-85DF-CDAC250BB7BD}" presName="accentRepeatNode" presStyleLbl="solidFgAcc1" presStyleIdx="2" presStyleCnt="4"/>
      <dgm:spPr/>
    </dgm:pt>
    <dgm:pt modelId="{6C159DC8-7712-420B-B502-56C377A31C5A}" type="pres">
      <dgm:prSet presAssocID="{06499102-C3EA-435D-A830-1A88748EDD6D}" presName="text_4" presStyleLbl="node1" presStyleIdx="3" presStyleCnt="4">
        <dgm:presLayoutVars>
          <dgm:bulletEnabled val="1"/>
        </dgm:presLayoutVars>
      </dgm:prSet>
      <dgm:spPr/>
    </dgm:pt>
    <dgm:pt modelId="{D2455CCC-838F-4A67-BA4C-B270DF699942}" type="pres">
      <dgm:prSet presAssocID="{06499102-C3EA-435D-A830-1A88748EDD6D}" presName="accent_4" presStyleCnt="0"/>
      <dgm:spPr/>
    </dgm:pt>
    <dgm:pt modelId="{3F551A4B-9DB7-4556-B367-E4A3027D60CD}" type="pres">
      <dgm:prSet presAssocID="{06499102-C3EA-435D-A830-1A88748EDD6D}" presName="accentRepeatNode" presStyleLbl="solidFgAcc1" presStyleIdx="3" presStyleCnt="4"/>
      <dgm:spPr/>
    </dgm:pt>
  </dgm:ptLst>
  <dgm:cxnLst>
    <dgm:cxn modelId="{A9B34609-571F-4850-854E-42D9A81FDBA7}" type="presOf" srcId="{7DF97866-C21C-4CC6-956C-E964EFD7FBC4}" destId="{92761779-7DD5-441F-996B-20E78E133D61}" srcOrd="0" destOrd="0" presId="urn:microsoft.com/office/officeart/2008/layout/VerticalCurvedList"/>
    <dgm:cxn modelId="{47944513-17A9-4CC5-B66A-DA7BDD881B1C}" srcId="{8AD2B48C-23CE-4018-8E70-686C738BEB76}" destId="{06499102-C3EA-435D-A830-1A88748EDD6D}" srcOrd="3" destOrd="0" parTransId="{81606FD4-8936-4B43-807B-E95204082B32}" sibTransId="{5DCA907C-C9D1-43DB-BED5-148ECC30CA47}"/>
    <dgm:cxn modelId="{EA425532-C8E2-4F71-9C7E-5BB3501538A9}" type="presOf" srcId="{91DEC687-584F-439B-93AE-91412EB056A1}" destId="{65AD13C4-CB4D-40BC-9362-78E327413F5C}" srcOrd="0" destOrd="0" presId="urn:microsoft.com/office/officeart/2008/layout/VerticalCurvedList"/>
    <dgm:cxn modelId="{E8F2503D-9F79-4264-B034-E290D173DC00}" type="presOf" srcId="{8AD2B48C-23CE-4018-8E70-686C738BEB76}" destId="{347DD823-9F05-4F81-8694-F628A052486A}" srcOrd="0" destOrd="0" presId="urn:microsoft.com/office/officeart/2008/layout/VerticalCurvedList"/>
    <dgm:cxn modelId="{08180D62-4D3F-41A1-88BB-37547604E938}" type="presOf" srcId="{06499102-C3EA-435D-A830-1A88748EDD6D}" destId="{6C159DC8-7712-420B-B502-56C377A31C5A}" srcOrd="0" destOrd="0" presId="urn:microsoft.com/office/officeart/2008/layout/VerticalCurvedList"/>
    <dgm:cxn modelId="{24289C63-B653-4C5B-943B-723A62F86FD2}" type="presOf" srcId="{514F737C-821F-4428-85DF-CDAC250BB7BD}" destId="{7725C109-5F05-49B3-86E3-CD13AF9D35EA}" srcOrd="0" destOrd="0" presId="urn:microsoft.com/office/officeart/2008/layout/VerticalCurvedList"/>
    <dgm:cxn modelId="{3A818345-A9E5-4E3D-AEE7-BC056A555127}" srcId="{8AD2B48C-23CE-4018-8E70-686C738BEB76}" destId="{514F737C-821F-4428-85DF-CDAC250BB7BD}" srcOrd="2" destOrd="0" parTransId="{E88B5831-67EC-4E85-A39F-EF9A59137AD1}" sibTransId="{C931274B-1AD4-4829-9C42-AAD0028FEE35}"/>
    <dgm:cxn modelId="{E01176C9-8A4F-4D09-A246-058BC16CB4BC}" srcId="{8AD2B48C-23CE-4018-8E70-686C738BEB76}" destId="{0C02E8FB-0BD6-4CBA-BEE4-9A21EBB17AEC}" srcOrd="0" destOrd="0" parTransId="{93EAF531-0D5A-4296-A087-E0B0A7AA0AE7}" sibTransId="{7DF97866-C21C-4CC6-956C-E964EFD7FBC4}"/>
    <dgm:cxn modelId="{587069E7-39EA-4F00-B0F2-4DE930B7350E}" type="presOf" srcId="{0C02E8FB-0BD6-4CBA-BEE4-9A21EBB17AEC}" destId="{C46A107A-4298-407C-BCC3-6B189A78BBE6}" srcOrd="0" destOrd="0" presId="urn:microsoft.com/office/officeart/2008/layout/VerticalCurvedList"/>
    <dgm:cxn modelId="{4C4C1AFC-0E86-4DA5-953E-603D821A3262}" srcId="{8AD2B48C-23CE-4018-8E70-686C738BEB76}" destId="{91DEC687-584F-439B-93AE-91412EB056A1}" srcOrd="1" destOrd="0" parTransId="{A3F2BBAC-E1CC-42DD-B0EC-989B48ED2BA3}" sibTransId="{BA762CD5-6B96-465B-A585-9D6A2C7C16D8}"/>
    <dgm:cxn modelId="{CB9661F6-BE1E-4E23-8BB9-42B7A2CFFB27}" type="presParOf" srcId="{347DD823-9F05-4F81-8694-F628A052486A}" destId="{A2EB7DE6-E2CD-4871-987D-A99E0C4CF5D7}" srcOrd="0" destOrd="0" presId="urn:microsoft.com/office/officeart/2008/layout/VerticalCurvedList"/>
    <dgm:cxn modelId="{1568CB88-2733-4743-93AB-B959F61705D8}" type="presParOf" srcId="{A2EB7DE6-E2CD-4871-987D-A99E0C4CF5D7}" destId="{8E67C5E1-C984-4A8D-935B-ED667AE6B116}" srcOrd="0" destOrd="0" presId="urn:microsoft.com/office/officeart/2008/layout/VerticalCurvedList"/>
    <dgm:cxn modelId="{750A45B6-48D7-4150-A929-269F521B31F3}" type="presParOf" srcId="{8E67C5E1-C984-4A8D-935B-ED667AE6B116}" destId="{DCC5B74E-35B2-486C-9C31-D0C61B88651B}" srcOrd="0" destOrd="0" presId="urn:microsoft.com/office/officeart/2008/layout/VerticalCurvedList"/>
    <dgm:cxn modelId="{9CF7D4CD-23CF-43C8-B1D8-9A9637773108}" type="presParOf" srcId="{8E67C5E1-C984-4A8D-935B-ED667AE6B116}" destId="{92761779-7DD5-441F-996B-20E78E133D61}" srcOrd="1" destOrd="0" presId="urn:microsoft.com/office/officeart/2008/layout/VerticalCurvedList"/>
    <dgm:cxn modelId="{45677E96-C3D6-4127-991C-E5A293E9E1C4}" type="presParOf" srcId="{8E67C5E1-C984-4A8D-935B-ED667AE6B116}" destId="{95114A11-BC60-4C10-8878-B82CEF3A2AAD}" srcOrd="2" destOrd="0" presId="urn:microsoft.com/office/officeart/2008/layout/VerticalCurvedList"/>
    <dgm:cxn modelId="{A1A1BED1-97C1-4D68-A8CE-284DED24F041}" type="presParOf" srcId="{8E67C5E1-C984-4A8D-935B-ED667AE6B116}" destId="{A347A939-35D7-401F-9B1C-33F164A424EC}" srcOrd="3" destOrd="0" presId="urn:microsoft.com/office/officeart/2008/layout/VerticalCurvedList"/>
    <dgm:cxn modelId="{29A2F96F-BB67-4FEE-8A75-F83AA180E96F}" type="presParOf" srcId="{A2EB7DE6-E2CD-4871-987D-A99E0C4CF5D7}" destId="{C46A107A-4298-407C-BCC3-6B189A78BBE6}" srcOrd="1" destOrd="0" presId="urn:microsoft.com/office/officeart/2008/layout/VerticalCurvedList"/>
    <dgm:cxn modelId="{174916CB-5D22-4AE4-AE0B-4D2AA1C37E5C}" type="presParOf" srcId="{A2EB7DE6-E2CD-4871-987D-A99E0C4CF5D7}" destId="{E600C3F4-07BB-404C-AC49-9653450FF549}" srcOrd="2" destOrd="0" presId="urn:microsoft.com/office/officeart/2008/layout/VerticalCurvedList"/>
    <dgm:cxn modelId="{D8D5D3DC-0759-4290-92F2-85C3675B1B8B}" type="presParOf" srcId="{E600C3F4-07BB-404C-AC49-9653450FF549}" destId="{C11FDCD6-4A4C-4290-8CA9-352FD43E9523}" srcOrd="0" destOrd="0" presId="urn:microsoft.com/office/officeart/2008/layout/VerticalCurvedList"/>
    <dgm:cxn modelId="{E701B835-BAC3-4315-A7A8-E20A35A8556D}" type="presParOf" srcId="{A2EB7DE6-E2CD-4871-987D-A99E0C4CF5D7}" destId="{65AD13C4-CB4D-40BC-9362-78E327413F5C}" srcOrd="3" destOrd="0" presId="urn:microsoft.com/office/officeart/2008/layout/VerticalCurvedList"/>
    <dgm:cxn modelId="{851AC2EC-8AA2-4C6E-AAB1-C96473499695}" type="presParOf" srcId="{A2EB7DE6-E2CD-4871-987D-A99E0C4CF5D7}" destId="{AE3F4008-61CA-44C9-93CD-7DEA095E22AF}" srcOrd="4" destOrd="0" presId="urn:microsoft.com/office/officeart/2008/layout/VerticalCurvedList"/>
    <dgm:cxn modelId="{070753F5-B37A-46B2-B93A-14430147A692}" type="presParOf" srcId="{AE3F4008-61CA-44C9-93CD-7DEA095E22AF}" destId="{49D433A9-F70B-46E2-9D60-C78924D71BE5}" srcOrd="0" destOrd="0" presId="urn:microsoft.com/office/officeart/2008/layout/VerticalCurvedList"/>
    <dgm:cxn modelId="{C14E571B-9680-4141-BFD8-E2E5930E017E}" type="presParOf" srcId="{A2EB7DE6-E2CD-4871-987D-A99E0C4CF5D7}" destId="{7725C109-5F05-49B3-86E3-CD13AF9D35EA}" srcOrd="5" destOrd="0" presId="urn:microsoft.com/office/officeart/2008/layout/VerticalCurvedList"/>
    <dgm:cxn modelId="{6588F29F-E035-42CC-B101-620BCB2249B5}" type="presParOf" srcId="{A2EB7DE6-E2CD-4871-987D-A99E0C4CF5D7}" destId="{B3D03C7C-48E9-4A1B-A02F-8D85EBFEEECC}" srcOrd="6" destOrd="0" presId="urn:microsoft.com/office/officeart/2008/layout/VerticalCurvedList"/>
    <dgm:cxn modelId="{B34ADE68-4DE2-4D1F-BEA3-C849AB68E3A3}" type="presParOf" srcId="{B3D03C7C-48E9-4A1B-A02F-8D85EBFEEECC}" destId="{C5D6C59F-C2F8-4569-B07C-B2E550247FD0}" srcOrd="0" destOrd="0" presId="urn:microsoft.com/office/officeart/2008/layout/VerticalCurvedList"/>
    <dgm:cxn modelId="{77CBEC90-5FCE-4646-BF13-9AEB653F07A6}" type="presParOf" srcId="{A2EB7DE6-E2CD-4871-987D-A99E0C4CF5D7}" destId="{6C159DC8-7712-420B-B502-56C377A31C5A}" srcOrd="7" destOrd="0" presId="urn:microsoft.com/office/officeart/2008/layout/VerticalCurvedList"/>
    <dgm:cxn modelId="{E0A2B91A-557E-4094-927D-67A451218F4B}" type="presParOf" srcId="{A2EB7DE6-E2CD-4871-987D-A99E0C4CF5D7}" destId="{D2455CCC-838F-4A67-BA4C-B270DF699942}" srcOrd="8" destOrd="0" presId="urn:microsoft.com/office/officeart/2008/layout/VerticalCurvedList"/>
    <dgm:cxn modelId="{DF4AF01C-83ED-4A29-9B75-A2B6E6908011}" type="presParOf" srcId="{D2455CCC-838F-4A67-BA4C-B270DF699942}" destId="{3F551A4B-9DB7-4556-B367-E4A3027D60CD}" srcOrd="0" destOrd="0" presId="urn:microsoft.com/office/officeart/2008/layout/VerticalCurvedList"/>
  </dgm:cxnLst>
  <dgm:bg>
    <a:solidFill>
      <a:srgbClr val="4CA6A6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CEE0A6-828E-4C1E-A578-A9650D4FFB8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97E5E82-A83A-4BB4-81DC-FBD64DF8A518}">
      <dgm:prSet phldrT="[Texto]" custT="1"/>
      <dgm:spPr/>
      <dgm:t>
        <a:bodyPr/>
        <a:lstStyle/>
        <a:p>
          <a:pPr algn="just"/>
          <a:r>
            <a:rPr lang="es-CO" sz="1400" b="1" dirty="0">
              <a:solidFill>
                <a:schemeClr val="tx1"/>
              </a:solidFill>
              <a:sym typeface="Wingdings" pitchFamily="2" charset="2"/>
            </a:rPr>
            <a:t> Los planes abiertos están dentro de los límites de cumplimiento. </a:t>
          </a:r>
        </a:p>
        <a:p>
          <a:pPr algn="just"/>
          <a:r>
            <a:rPr lang="es-CO" sz="1400" b="1" dirty="0">
              <a:solidFill>
                <a:schemeClr val="tx1"/>
              </a:solidFill>
              <a:sym typeface="Wingdings" pitchFamily="2" charset="2"/>
            </a:rPr>
            <a:t> </a:t>
          </a:r>
          <a:r>
            <a:rPr lang="es-CO" sz="1400" b="1" dirty="0">
              <a:solidFill>
                <a:schemeClr val="tx1"/>
              </a:solidFill>
            </a:rPr>
            <a:t>Se está gestionando el debido alcance a cada uno de las acciones abiertas para proceder al cierre de cada hallazgo reportado. </a:t>
          </a:r>
        </a:p>
        <a:p>
          <a:pPr algn="just"/>
          <a:r>
            <a:rPr lang="es-CO" sz="1400" b="1" dirty="0">
              <a:solidFill>
                <a:schemeClr val="tx1"/>
              </a:solidFill>
              <a:sym typeface="Wingdings" pitchFamily="2" charset="2"/>
            </a:rPr>
            <a:t> </a:t>
          </a:r>
          <a:r>
            <a:rPr lang="es-CO" sz="1400" b="1" dirty="0">
              <a:solidFill>
                <a:schemeClr val="tx1"/>
              </a:solidFill>
            </a:rPr>
            <a:t>La meta es que para el AÑO 2021 tengamos CERO(0) Acciones reportadas desde la Gestión Ambiental (ISO 14001). </a:t>
          </a:r>
        </a:p>
      </dgm:t>
    </dgm:pt>
    <dgm:pt modelId="{E7AF1167-7715-4600-B179-D498F1AF1879}" type="parTrans" cxnId="{A6C87981-FAD7-4749-AF8F-31CC7EF1D389}">
      <dgm:prSet/>
      <dgm:spPr/>
      <dgm:t>
        <a:bodyPr/>
        <a:lstStyle/>
        <a:p>
          <a:endParaRPr lang="es-CO"/>
        </a:p>
      </dgm:t>
    </dgm:pt>
    <dgm:pt modelId="{7609BAC6-8C27-40ED-B62D-1C8D72FF40AC}" type="sibTrans" cxnId="{A6C87981-FAD7-4749-AF8F-31CC7EF1D389}">
      <dgm:prSet/>
      <dgm:spPr/>
      <dgm:t>
        <a:bodyPr/>
        <a:lstStyle/>
        <a:p>
          <a:endParaRPr lang="es-CO"/>
        </a:p>
      </dgm:t>
    </dgm:pt>
    <dgm:pt modelId="{3F5E2ED9-FA6D-4C28-A4C8-9013F3D06CF8}" type="pres">
      <dgm:prSet presAssocID="{8CCEE0A6-828E-4C1E-A578-A9650D4FFB8E}" presName="linear" presStyleCnt="0">
        <dgm:presLayoutVars>
          <dgm:animLvl val="lvl"/>
          <dgm:resizeHandles val="exact"/>
        </dgm:presLayoutVars>
      </dgm:prSet>
      <dgm:spPr/>
    </dgm:pt>
    <dgm:pt modelId="{CFA40BA3-C9BB-45DD-A443-9E9FA3F769F1}" type="pres">
      <dgm:prSet presAssocID="{197E5E82-A83A-4BB4-81DC-FBD64DF8A518}" presName="parentText" presStyleLbl="node1" presStyleIdx="0" presStyleCnt="1" custScaleX="40858" custLinFactNeighborX="49722" custLinFactNeighborY="24936">
        <dgm:presLayoutVars>
          <dgm:chMax val="0"/>
          <dgm:bulletEnabled val="1"/>
        </dgm:presLayoutVars>
      </dgm:prSet>
      <dgm:spPr/>
    </dgm:pt>
  </dgm:ptLst>
  <dgm:cxnLst>
    <dgm:cxn modelId="{74B1FB1D-9449-46ED-B2C2-05FA79D06DAD}" type="presOf" srcId="{8CCEE0A6-828E-4C1E-A578-A9650D4FFB8E}" destId="{3F5E2ED9-FA6D-4C28-A4C8-9013F3D06CF8}" srcOrd="0" destOrd="0" presId="urn:microsoft.com/office/officeart/2005/8/layout/vList2"/>
    <dgm:cxn modelId="{A40C9832-8CDE-47B9-87B5-CA9DA33BC946}" type="presOf" srcId="{197E5E82-A83A-4BB4-81DC-FBD64DF8A518}" destId="{CFA40BA3-C9BB-45DD-A443-9E9FA3F769F1}" srcOrd="0" destOrd="0" presId="urn:microsoft.com/office/officeart/2005/8/layout/vList2"/>
    <dgm:cxn modelId="{A6C87981-FAD7-4749-AF8F-31CC7EF1D389}" srcId="{8CCEE0A6-828E-4C1E-A578-A9650D4FFB8E}" destId="{197E5E82-A83A-4BB4-81DC-FBD64DF8A518}" srcOrd="0" destOrd="0" parTransId="{E7AF1167-7715-4600-B179-D498F1AF1879}" sibTransId="{7609BAC6-8C27-40ED-B62D-1C8D72FF40AC}"/>
    <dgm:cxn modelId="{A346E58C-C53F-434C-99F5-D085BCEC08AB}" type="presParOf" srcId="{3F5E2ED9-FA6D-4C28-A4C8-9013F3D06CF8}" destId="{CFA40BA3-C9BB-45DD-A443-9E9FA3F769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61779-7DD5-441F-996B-20E78E133D61}">
      <dsp:nvSpPr>
        <dsp:cNvPr id="0" name=""/>
        <dsp:cNvSpPr/>
      </dsp:nvSpPr>
      <dsp:spPr>
        <a:xfrm>
          <a:off x="-1563556" y="-243649"/>
          <a:ext cx="1872468" cy="1872468"/>
        </a:xfrm>
        <a:prstGeom prst="blockArc">
          <a:avLst>
            <a:gd name="adj1" fmla="val 18900000"/>
            <a:gd name="adj2" fmla="val 2700000"/>
            <a:gd name="adj3" fmla="val 1154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A107A-4298-407C-BCC3-6B189A78BBE6}">
      <dsp:nvSpPr>
        <dsp:cNvPr id="0" name=""/>
        <dsp:cNvSpPr/>
      </dsp:nvSpPr>
      <dsp:spPr>
        <a:xfrm>
          <a:off x="162762" y="106491"/>
          <a:ext cx="5758696" cy="21309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/>
        </a:scene3d>
        <a:sp3d extrusionH="222250">
          <a:bevelB w="425450" h="2413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9144" tIns="22860" rIns="22860" bIns="2286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0" i="0" kern="1200" dirty="0"/>
            <a:t>Planificar estrategias que permitan aumentar la disponibilidad de materia prima, permitiendo producir mayores cantidades de B100.</a:t>
          </a:r>
          <a:endParaRPr lang="es-CO" sz="900" kern="1200" dirty="0"/>
        </a:p>
      </dsp:txBody>
      <dsp:txXfrm>
        <a:off x="162762" y="106491"/>
        <a:ext cx="5758696" cy="213094"/>
      </dsp:txXfrm>
    </dsp:sp>
    <dsp:sp modelId="{C11FDCD6-4A4C-4290-8CA9-352FD43E9523}">
      <dsp:nvSpPr>
        <dsp:cNvPr id="0" name=""/>
        <dsp:cNvSpPr/>
      </dsp:nvSpPr>
      <dsp:spPr>
        <a:xfrm>
          <a:off x="29578" y="79855"/>
          <a:ext cx="266368" cy="2663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AD13C4-CB4D-40BC-9362-78E327413F5C}">
      <dsp:nvSpPr>
        <dsp:cNvPr id="0" name=""/>
        <dsp:cNvSpPr/>
      </dsp:nvSpPr>
      <dsp:spPr>
        <a:xfrm>
          <a:off x="284934" y="426189"/>
          <a:ext cx="5636524" cy="21309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9144" tIns="22860" rIns="22860" bIns="2286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0" i="0" kern="1200" dirty="0"/>
            <a:t>Ejecutar las acciones planificadas para el aumento de disponibilidad de MP y aumento de ventas B100.</a:t>
          </a:r>
          <a:endParaRPr lang="es-CO" sz="900" kern="1200" dirty="0"/>
        </a:p>
      </dsp:txBody>
      <dsp:txXfrm>
        <a:off x="284934" y="426189"/>
        <a:ext cx="5636524" cy="213094"/>
      </dsp:txXfrm>
    </dsp:sp>
    <dsp:sp modelId="{49D433A9-F70B-46E2-9D60-C78924D71BE5}">
      <dsp:nvSpPr>
        <dsp:cNvPr id="0" name=""/>
        <dsp:cNvSpPr/>
      </dsp:nvSpPr>
      <dsp:spPr>
        <a:xfrm>
          <a:off x="151750" y="399552"/>
          <a:ext cx="266368" cy="2663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25C109-5F05-49B3-86E3-CD13AF9D35EA}">
      <dsp:nvSpPr>
        <dsp:cNvPr id="0" name=""/>
        <dsp:cNvSpPr/>
      </dsp:nvSpPr>
      <dsp:spPr>
        <a:xfrm>
          <a:off x="284934" y="745886"/>
          <a:ext cx="5636524" cy="21309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9144" tIns="22860" rIns="22860" bIns="2286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0" i="0" kern="1200" dirty="0">
              <a:solidFill>
                <a:schemeClr val="tx1">
                  <a:lumMod val="95000"/>
                  <a:lumOff val="5000"/>
                </a:schemeClr>
              </a:solidFill>
            </a:rPr>
            <a:t>Realizar seguimiento en el tercer trimestre del año 2021 si las acciones ejecutadas fueron eficaces para el aumento en la disponibilidad de materia prima y de venta de B100</a:t>
          </a:r>
          <a:r>
            <a:rPr lang="es-ES" sz="900" b="0" i="0" kern="1200" dirty="0"/>
            <a:t>.</a:t>
          </a:r>
          <a:endParaRPr lang="es-CO" sz="900" kern="1200" dirty="0"/>
        </a:p>
      </dsp:txBody>
      <dsp:txXfrm>
        <a:off x="284934" y="745886"/>
        <a:ext cx="5636524" cy="213094"/>
      </dsp:txXfrm>
    </dsp:sp>
    <dsp:sp modelId="{C5D6C59F-C2F8-4569-B07C-B2E550247FD0}">
      <dsp:nvSpPr>
        <dsp:cNvPr id="0" name=""/>
        <dsp:cNvSpPr/>
      </dsp:nvSpPr>
      <dsp:spPr>
        <a:xfrm>
          <a:off x="151750" y="719249"/>
          <a:ext cx="266368" cy="2663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159DC8-7712-420B-B502-56C377A31C5A}">
      <dsp:nvSpPr>
        <dsp:cNvPr id="0" name=""/>
        <dsp:cNvSpPr/>
      </dsp:nvSpPr>
      <dsp:spPr>
        <a:xfrm>
          <a:off x="162762" y="1065583"/>
          <a:ext cx="5758696" cy="21309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9144" tIns="27940" rIns="27940" bIns="2794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b="0" i="0" kern="1200" dirty="0"/>
            <a:t>Actuar sobre posibles acciones presentadas.</a:t>
          </a:r>
          <a:endParaRPr lang="es-CO" sz="1050" kern="1200" dirty="0"/>
        </a:p>
      </dsp:txBody>
      <dsp:txXfrm>
        <a:off x="162762" y="1065583"/>
        <a:ext cx="5758696" cy="213094"/>
      </dsp:txXfrm>
    </dsp:sp>
    <dsp:sp modelId="{3F551A4B-9DB7-4556-B367-E4A3027D60CD}">
      <dsp:nvSpPr>
        <dsp:cNvPr id="0" name=""/>
        <dsp:cNvSpPr/>
      </dsp:nvSpPr>
      <dsp:spPr>
        <a:xfrm>
          <a:off x="29578" y="1038946"/>
          <a:ext cx="266368" cy="2663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40BA3-C9BB-45DD-A443-9E9FA3F769F1}">
      <dsp:nvSpPr>
        <dsp:cNvPr id="0" name=""/>
        <dsp:cNvSpPr/>
      </dsp:nvSpPr>
      <dsp:spPr>
        <a:xfrm>
          <a:off x="4506620" y="1910981"/>
          <a:ext cx="3113379" cy="25096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schemeClr val="tx1"/>
              </a:solidFill>
              <a:sym typeface="Wingdings" pitchFamily="2" charset="2"/>
            </a:rPr>
            <a:t> Los planes abiertos están dentro de los límites de cumplimiento. 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schemeClr val="tx1"/>
              </a:solidFill>
              <a:sym typeface="Wingdings" pitchFamily="2" charset="2"/>
            </a:rPr>
            <a:t> </a:t>
          </a:r>
          <a:r>
            <a:rPr lang="es-CO" sz="1400" b="1" kern="1200" dirty="0">
              <a:solidFill>
                <a:schemeClr val="tx1"/>
              </a:solidFill>
            </a:rPr>
            <a:t>Se está gestionando el debido alcance a cada uno de las acciones abiertas para proceder al cierre de cada hallazgo reportado. 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schemeClr val="tx1"/>
              </a:solidFill>
              <a:sym typeface="Wingdings" pitchFamily="2" charset="2"/>
            </a:rPr>
            <a:t> </a:t>
          </a:r>
          <a:r>
            <a:rPr lang="es-CO" sz="1400" b="1" kern="1200" dirty="0">
              <a:solidFill>
                <a:schemeClr val="tx1"/>
              </a:solidFill>
            </a:rPr>
            <a:t>La meta es que para el AÑO 2021 tengamos CERO(0) Acciones reportadas desde la Gestión Ambiental (ISO 14001). </a:t>
          </a:r>
        </a:p>
      </dsp:txBody>
      <dsp:txXfrm>
        <a:off x="4629131" y="2033492"/>
        <a:ext cx="2868357" cy="2264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114E11-6517-407F-9F50-C933372323B7}" type="datetime1">
              <a:rPr lang="es-ES" smtClean="0"/>
              <a:t>20/08/2021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723B91B-56FA-44FF-A036-17B4166BAD1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2D40D5-EE02-4382-BCAA-A6775A6E0F1C}" type="datetime1">
              <a:rPr lang="es-ES" noProof="0" smtClean="0"/>
              <a:t>20/08/2021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48DEA9-6F4F-4540-9E5D-C6F39079AF7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0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612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444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4302EE-FBF2-45D6-A620-5BD020C70B47}" type="datetime1">
              <a:rPr lang="es-ES" noProof="0" smtClean="0"/>
              <a:t>20/08/2021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Su logotipo va aquí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4" cy="639762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4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14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8778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3880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6" y="273053"/>
            <a:ext cx="6815667" cy="5853114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4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2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3560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0293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32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997196"/>
          </a:xfrm>
        </p:spPr>
        <p:txBody>
          <a:bodyPr lIns="0" tIns="0" rIns="0" bIns="0" rtlCol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 rtlCol="0"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Su logotipo va aquí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0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225" y="589475"/>
            <a:ext cx="428625" cy="365125"/>
          </a:xfrm>
        </p:spPr>
        <p:txBody>
          <a:bodyPr rtlCol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0FD50806-BABF-4915-9689-3B9956D1C75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 rtlCol="0"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Su logotipo va aquí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0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4" name="Marcador de número de diapositiva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225" y="589475"/>
            <a:ext cx="419100" cy="365125"/>
          </a:xfrm>
        </p:spPr>
        <p:txBody>
          <a:bodyPr rtlCol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0FD50806-BABF-4915-9689-3B9956D1C75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830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70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87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8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45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679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6D2D066-1020-4811-B6CD-DDC28AF1E6E0}" type="datetime1">
              <a:rPr lang="es-ES" noProof="0" smtClean="0"/>
              <a:t>20/08/2021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Su logotipo va aquí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FD50806-BABF-4915-9689-3B9956D1C75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AC304-EA45-4C37-966F-098E11E166F0}" type="datetimeFigureOut">
              <a:rPr lang="es-ES" smtClean="0"/>
              <a:pPr/>
              <a:t>20/08/2021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07564-8E82-44BE-BD67-BFB1CA3E382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57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advertencia-precauci%C3%B3n-alerta-icono-145066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advertencia-precauci%C3%B3n-alerta-icono-145066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Fichier:Check-green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F3C77C-1EBF-413A-A63C-1FE4463B9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5" b="337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10679628" y="34842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300239"/>
          </a:xfrm>
          <a:prstGeom prst="rect">
            <a:avLst/>
          </a:prstGeom>
          <a:noFill/>
          <a:ln>
            <a:solidFill>
              <a:srgbClr val="F2C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907CD1A-2477-48CA-8693-2133EA1C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00B05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00206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3524250" y="3067518"/>
            <a:ext cx="50088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3600" dirty="0">
                <a:solidFill>
                  <a:schemeClr val="bg1"/>
                </a:solidFill>
                <a:latin typeface="+mj-lt"/>
              </a:rPr>
              <a:t>COMITÉ SIG</a:t>
            </a:r>
          </a:p>
        </p:txBody>
      </p:sp>
      <p:sp>
        <p:nvSpPr>
          <p:cNvPr id="18" name="Forma libre 29" descr="Icono de un reloj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655893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sp>
        <p:nvSpPr>
          <p:cNvPr id="19" name="Cuadro de texto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555999"/>
            <a:ext cx="51435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1600" dirty="0">
                <a:solidFill>
                  <a:schemeClr val="bg1"/>
                </a:solidFill>
              </a:rPr>
              <a:t>12 de Mayo 2021</a:t>
            </a:r>
          </a:p>
          <a:p>
            <a:pPr algn="ctr" rtl="0"/>
            <a:r>
              <a:rPr lang="es-ES" sz="1600" dirty="0">
                <a:solidFill>
                  <a:schemeClr val="bg1"/>
                </a:solidFill>
              </a:rPr>
              <a:t>Biocombustibles Sostenibles Del Caribe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4457E54-1FC4-4040-9DF5-1D27FD6BB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5" name="Forma libre: Forma 24" hidden="1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3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11409364" y="568518"/>
            <a:ext cx="428625" cy="365125"/>
          </a:xfrm>
        </p:spPr>
        <p:txBody>
          <a:bodyPr rtlCol="0"/>
          <a:lstStyle/>
          <a:p>
            <a:pPr rtl="0"/>
            <a:fld id="{0FD50806-BABF-4915-9689-3B9956D1C75C}" type="slidenum">
              <a:rPr lang="es-ES" smtClean="0"/>
              <a:pPr/>
              <a:t>1</a:t>
            </a:fld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F73630C-BC43-47FF-90BB-2E4017DFD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8" b="13607"/>
          <a:stretch/>
        </p:blipFill>
        <p:spPr>
          <a:xfrm>
            <a:off x="9336258" y="5700595"/>
            <a:ext cx="2501731" cy="6968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046F5AE-79D0-45D0-A148-D63F5BD0F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73" y="5531687"/>
            <a:ext cx="1796584" cy="10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96F8C-89DD-4357-A963-5C8B3808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997196"/>
          </a:xfrm>
        </p:spPr>
        <p:txBody>
          <a:bodyPr/>
          <a:lstStyle/>
          <a:p>
            <a:r>
              <a:rPr lang="es-CO" sz="36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Desempeño y seguimiento de los procesos.</a:t>
            </a:r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9E7395-D4AD-439C-8725-38DFEF01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Su logotipo va aquí</a:t>
            </a:r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F5ED8B-7CA3-432D-B882-7FFFA841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10</a:t>
            </a:fld>
            <a:endParaRPr lang="es-ES" noProof="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6EDEF8-EA8D-4645-B621-985D9F5BDB59}"/>
              </a:ext>
            </a:extLst>
          </p:cNvPr>
          <p:cNvSpPr txBox="1"/>
          <p:nvPr/>
        </p:nvSpPr>
        <p:spPr>
          <a:xfrm>
            <a:off x="838198" y="4238993"/>
            <a:ext cx="2969526" cy="307777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Despacho de PT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C7D5113-2D06-4A51-AE3D-6EE45AAE4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309456"/>
              </p:ext>
            </p:extLst>
          </p:nvPr>
        </p:nvGraphicFramePr>
        <p:xfrm>
          <a:off x="838199" y="4678741"/>
          <a:ext cx="10515601" cy="1473406"/>
        </p:xfrm>
        <a:graphic>
          <a:graphicData uri="http://schemas.openxmlformats.org/drawingml/2006/table">
            <a:tbl>
              <a:tblPr/>
              <a:tblGrid>
                <a:gridCol w="2128642">
                  <a:extLst>
                    <a:ext uri="{9D8B030D-6E8A-4147-A177-3AD203B41FA5}">
                      <a16:colId xmlns:a16="http://schemas.microsoft.com/office/drawing/2014/main" val="4135915004"/>
                    </a:ext>
                  </a:extLst>
                </a:gridCol>
                <a:gridCol w="2975755">
                  <a:extLst>
                    <a:ext uri="{9D8B030D-6E8A-4147-A177-3AD203B41FA5}">
                      <a16:colId xmlns:a16="http://schemas.microsoft.com/office/drawing/2014/main" val="988668391"/>
                    </a:ext>
                  </a:extLst>
                </a:gridCol>
                <a:gridCol w="2324129">
                  <a:extLst>
                    <a:ext uri="{9D8B030D-6E8A-4147-A177-3AD203B41FA5}">
                      <a16:colId xmlns:a16="http://schemas.microsoft.com/office/drawing/2014/main" val="1741698924"/>
                    </a:ext>
                  </a:extLst>
                </a:gridCol>
                <a:gridCol w="771090">
                  <a:extLst>
                    <a:ext uri="{9D8B030D-6E8A-4147-A177-3AD203B41FA5}">
                      <a16:colId xmlns:a16="http://schemas.microsoft.com/office/drawing/2014/main" val="3633940631"/>
                    </a:ext>
                  </a:extLst>
                </a:gridCol>
                <a:gridCol w="477859">
                  <a:extLst>
                    <a:ext uri="{9D8B030D-6E8A-4147-A177-3AD203B41FA5}">
                      <a16:colId xmlns:a16="http://schemas.microsoft.com/office/drawing/2014/main" val="4093378907"/>
                    </a:ext>
                  </a:extLst>
                </a:gridCol>
                <a:gridCol w="466998">
                  <a:extLst>
                    <a:ext uri="{9D8B030D-6E8A-4147-A177-3AD203B41FA5}">
                      <a16:colId xmlns:a16="http://schemas.microsoft.com/office/drawing/2014/main" val="36581028"/>
                    </a:ext>
                  </a:extLst>
                </a:gridCol>
                <a:gridCol w="543021">
                  <a:extLst>
                    <a:ext uri="{9D8B030D-6E8A-4147-A177-3AD203B41FA5}">
                      <a16:colId xmlns:a16="http://schemas.microsoft.com/office/drawing/2014/main" val="1281270401"/>
                    </a:ext>
                  </a:extLst>
                </a:gridCol>
                <a:gridCol w="382829">
                  <a:extLst>
                    <a:ext uri="{9D8B030D-6E8A-4147-A177-3AD203B41FA5}">
                      <a16:colId xmlns:a16="http://schemas.microsoft.com/office/drawing/2014/main" val="2492087626"/>
                    </a:ext>
                  </a:extLst>
                </a:gridCol>
                <a:gridCol w="445278">
                  <a:extLst>
                    <a:ext uri="{9D8B030D-6E8A-4147-A177-3AD203B41FA5}">
                      <a16:colId xmlns:a16="http://schemas.microsoft.com/office/drawing/2014/main" val="336494163"/>
                    </a:ext>
                  </a:extLst>
                </a:gridCol>
              </a:tblGrid>
              <a:tr h="1629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559579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Despacho de producto Terminado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Control de perdidas B100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(Perdidas de B100/Productos despachados B100)x100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0,08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0,01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0,012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 0,01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0,016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15073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Despacho de producto Terminado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Cumplimiento en los tiempos de entrega de B100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(No de despachos entregados a tiempo/No de despachos realizados al mes)x100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 100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97 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701576"/>
                  </a:ext>
                </a:extLst>
              </a:tr>
              <a:tr h="488845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Despacho de producto Terminado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Tiempo de cargues de graneles liquidos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Tiempo promedio desde ingreso de báscula a salida de báscula de vehículos que cargaron graneles líquidos.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13193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7530EF4-65D2-44D4-9847-71BC4FEF4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58981"/>
              </p:ext>
            </p:extLst>
          </p:nvPr>
        </p:nvGraphicFramePr>
        <p:xfrm>
          <a:off x="838197" y="1864207"/>
          <a:ext cx="10515601" cy="496354"/>
        </p:xfrm>
        <a:graphic>
          <a:graphicData uri="http://schemas.openxmlformats.org/drawingml/2006/table">
            <a:tbl>
              <a:tblPr/>
              <a:tblGrid>
                <a:gridCol w="2128642">
                  <a:extLst>
                    <a:ext uri="{9D8B030D-6E8A-4147-A177-3AD203B41FA5}">
                      <a16:colId xmlns:a16="http://schemas.microsoft.com/office/drawing/2014/main" val="2309291185"/>
                    </a:ext>
                  </a:extLst>
                </a:gridCol>
                <a:gridCol w="2975755">
                  <a:extLst>
                    <a:ext uri="{9D8B030D-6E8A-4147-A177-3AD203B41FA5}">
                      <a16:colId xmlns:a16="http://schemas.microsoft.com/office/drawing/2014/main" val="2095852642"/>
                    </a:ext>
                  </a:extLst>
                </a:gridCol>
                <a:gridCol w="2324129">
                  <a:extLst>
                    <a:ext uri="{9D8B030D-6E8A-4147-A177-3AD203B41FA5}">
                      <a16:colId xmlns:a16="http://schemas.microsoft.com/office/drawing/2014/main" val="1557894875"/>
                    </a:ext>
                  </a:extLst>
                </a:gridCol>
                <a:gridCol w="771090">
                  <a:extLst>
                    <a:ext uri="{9D8B030D-6E8A-4147-A177-3AD203B41FA5}">
                      <a16:colId xmlns:a16="http://schemas.microsoft.com/office/drawing/2014/main" val="2317172914"/>
                    </a:ext>
                  </a:extLst>
                </a:gridCol>
                <a:gridCol w="477859">
                  <a:extLst>
                    <a:ext uri="{9D8B030D-6E8A-4147-A177-3AD203B41FA5}">
                      <a16:colId xmlns:a16="http://schemas.microsoft.com/office/drawing/2014/main" val="477610334"/>
                    </a:ext>
                  </a:extLst>
                </a:gridCol>
                <a:gridCol w="466998">
                  <a:extLst>
                    <a:ext uri="{9D8B030D-6E8A-4147-A177-3AD203B41FA5}">
                      <a16:colId xmlns:a16="http://schemas.microsoft.com/office/drawing/2014/main" val="755255642"/>
                    </a:ext>
                  </a:extLst>
                </a:gridCol>
                <a:gridCol w="543021">
                  <a:extLst>
                    <a:ext uri="{9D8B030D-6E8A-4147-A177-3AD203B41FA5}">
                      <a16:colId xmlns:a16="http://schemas.microsoft.com/office/drawing/2014/main" val="2336847150"/>
                    </a:ext>
                  </a:extLst>
                </a:gridCol>
                <a:gridCol w="382829">
                  <a:extLst>
                    <a:ext uri="{9D8B030D-6E8A-4147-A177-3AD203B41FA5}">
                      <a16:colId xmlns:a16="http://schemas.microsoft.com/office/drawing/2014/main" val="4224083651"/>
                    </a:ext>
                  </a:extLst>
                </a:gridCol>
                <a:gridCol w="445278">
                  <a:extLst>
                    <a:ext uri="{9D8B030D-6E8A-4147-A177-3AD203B41FA5}">
                      <a16:colId xmlns:a16="http://schemas.microsoft.com/office/drawing/2014/main" val="2498118096"/>
                    </a:ext>
                  </a:extLst>
                </a:gridCol>
              </a:tblGrid>
              <a:tr h="1629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475796"/>
                  </a:ext>
                </a:extLst>
              </a:tr>
              <a:tr h="162948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Gestión Comercial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Cumplimientos de venta de B100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(Ventas realizadas/Ventas proyectadas)*100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74,8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71,5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79,03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82,4 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47863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F8E4CD3E-2E42-4BD9-94D4-D872A2D60488}"/>
              </a:ext>
            </a:extLst>
          </p:cNvPr>
          <p:cNvSpPr txBox="1"/>
          <p:nvPr/>
        </p:nvSpPr>
        <p:spPr>
          <a:xfrm>
            <a:off x="838198" y="1461718"/>
            <a:ext cx="2969526" cy="307777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Gestión comercial</a:t>
            </a:r>
          </a:p>
        </p:txBody>
      </p:sp>
      <p:cxnSp>
        <p:nvCxnSpPr>
          <p:cNvPr id="93" name="Conector: angular 92">
            <a:extLst>
              <a:ext uri="{FF2B5EF4-FFF2-40B4-BE49-F238E27FC236}">
                <a16:creationId xmlns:a16="http://schemas.microsoft.com/office/drawing/2014/main" id="{641AC999-5F2B-42A3-99D6-813B98B184E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9049" y="2360561"/>
            <a:ext cx="1250835" cy="1015700"/>
          </a:xfrm>
          <a:prstGeom prst="bentConnector3">
            <a:avLst>
              <a:gd name="adj1" fmla="val -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8" name="Diagrama 97">
            <a:extLst>
              <a:ext uri="{FF2B5EF4-FFF2-40B4-BE49-F238E27FC236}">
                <a16:creationId xmlns:a16="http://schemas.microsoft.com/office/drawing/2014/main" id="{D3866202-4692-4F3C-B58F-7FC156A56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758461"/>
              </p:ext>
            </p:extLst>
          </p:nvPr>
        </p:nvGraphicFramePr>
        <p:xfrm>
          <a:off x="3514713" y="2621544"/>
          <a:ext cx="5934336" cy="1385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49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EB9FF3-1070-4CBA-9131-6A702101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Su logotipo va aquí</a:t>
            </a:r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87653E-72E2-4A9C-9625-00ADCBD0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11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5A0E652-89F9-44E8-9EE0-C8CA2EFE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997196"/>
          </a:xfrm>
        </p:spPr>
        <p:txBody>
          <a:bodyPr/>
          <a:lstStyle/>
          <a:p>
            <a:r>
              <a:rPr lang="es-CO" sz="36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Desempeño y seguimiento de los procesos.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094EFA-E4CD-4C63-AFFA-31ABF4771326}"/>
              </a:ext>
            </a:extLst>
          </p:cNvPr>
          <p:cNvSpPr txBox="1"/>
          <p:nvPr/>
        </p:nvSpPr>
        <p:spPr>
          <a:xfrm>
            <a:off x="838201" y="2045648"/>
            <a:ext cx="2969526" cy="307777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Gestión de la Producción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7CDFC809-1356-4901-904F-E31B48F79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35809"/>
              </p:ext>
            </p:extLst>
          </p:nvPr>
        </p:nvGraphicFramePr>
        <p:xfrm>
          <a:off x="838200" y="2593475"/>
          <a:ext cx="10515601" cy="2571629"/>
        </p:xfrm>
        <a:graphic>
          <a:graphicData uri="http://schemas.openxmlformats.org/drawingml/2006/table">
            <a:tbl>
              <a:tblPr/>
              <a:tblGrid>
                <a:gridCol w="2128642">
                  <a:extLst>
                    <a:ext uri="{9D8B030D-6E8A-4147-A177-3AD203B41FA5}">
                      <a16:colId xmlns:a16="http://schemas.microsoft.com/office/drawing/2014/main" val="2274914893"/>
                    </a:ext>
                  </a:extLst>
                </a:gridCol>
                <a:gridCol w="2975755">
                  <a:extLst>
                    <a:ext uri="{9D8B030D-6E8A-4147-A177-3AD203B41FA5}">
                      <a16:colId xmlns:a16="http://schemas.microsoft.com/office/drawing/2014/main" val="57264398"/>
                    </a:ext>
                  </a:extLst>
                </a:gridCol>
                <a:gridCol w="2324129">
                  <a:extLst>
                    <a:ext uri="{9D8B030D-6E8A-4147-A177-3AD203B41FA5}">
                      <a16:colId xmlns:a16="http://schemas.microsoft.com/office/drawing/2014/main" val="419175009"/>
                    </a:ext>
                  </a:extLst>
                </a:gridCol>
                <a:gridCol w="771090">
                  <a:extLst>
                    <a:ext uri="{9D8B030D-6E8A-4147-A177-3AD203B41FA5}">
                      <a16:colId xmlns:a16="http://schemas.microsoft.com/office/drawing/2014/main" val="230471590"/>
                    </a:ext>
                  </a:extLst>
                </a:gridCol>
                <a:gridCol w="477859">
                  <a:extLst>
                    <a:ext uri="{9D8B030D-6E8A-4147-A177-3AD203B41FA5}">
                      <a16:colId xmlns:a16="http://schemas.microsoft.com/office/drawing/2014/main" val="2936795889"/>
                    </a:ext>
                  </a:extLst>
                </a:gridCol>
                <a:gridCol w="466998">
                  <a:extLst>
                    <a:ext uri="{9D8B030D-6E8A-4147-A177-3AD203B41FA5}">
                      <a16:colId xmlns:a16="http://schemas.microsoft.com/office/drawing/2014/main" val="456310062"/>
                    </a:ext>
                  </a:extLst>
                </a:gridCol>
                <a:gridCol w="543021">
                  <a:extLst>
                    <a:ext uri="{9D8B030D-6E8A-4147-A177-3AD203B41FA5}">
                      <a16:colId xmlns:a16="http://schemas.microsoft.com/office/drawing/2014/main" val="1595782623"/>
                    </a:ext>
                  </a:extLst>
                </a:gridCol>
                <a:gridCol w="382829">
                  <a:extLst>
                    <a:ext uri="{9D8B030D-6E8A-4147-A177-3AD203B41FA5}">
                      <a16:colId xmlns:a16="http://schemas.microsoft.com/office/drawing/2014/main" val="766957894"/>
                    </a:ext>
                  </a:extLst>
                </a:gridCol>
                <a:gridCol w="445278">
                  <a:extLst>
                    <a:ext uri="{9D8B030D-6E8A-4147-A177-3AD203B41FA5}">
                      <a16:colId xmlns:a16="http://schemas.microsoft.com/office/drawing/2014/main" val="1758480334"/>
                    </a:ext>
                  </a:extLst>
                </a:gridCol>
              </a:tblGrid>
              <a:tr h="1629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951079"/>
                  </a:ext>
                </a:extLst>
              </a:tr>
              <a:tr h="48884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Gestión de la Producción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Calidad del producto B100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(B100 producido dentro de especificaciones (tanque finales)/B100 Producido en el periodo)*100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88041"/>
                  </a:ext>
                </a:extLst>
              </a:tr>
              <a:tr h="162948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Gestión de la Producción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Calidad Glicerina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% de glicerol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80,7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80,9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78,7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9485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Gestión de la Producción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Consumo específico de energía P1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effectLst/>
                          <a:latin typeface="Calibri" panose="020F0502020204030204" pitchFamily="34" charset="0"/>
                        </a:rPr>
                        <a:t>(Mw consumidas en el mes/ toneladas de B100 Producidas en el mes) 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42,02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42,41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42,73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40,98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591995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Gestión de la Producción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effectLst/>
                          <a:latin typeface="Calibri" panose="020F0502020204030204" pitchFamily="34" charset="0"/>
                        </a:rPr>
                        <a:t>Consumo específico de gas para la generación de vapor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effectLst/>
                          <a:latin typeface="Calibri" panose="020F0502020204030204" pitchFamily="34" charset="0"/>
                        </a:rPr>
                        <a:t>(Consumo de gas en el mes/cantidad de b100 producida en el mes)*100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27,5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26,61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27,46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27,81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23,49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94868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Gestión de la Producción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Consumo específico de RBD en P1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effectLst/>
                          <a:latin typeface="Calibri" panose="020F0502020204030204" pitchFamily="34" charset="0"/>
                        </a:rPr>
                        <a:t>(Consumo RBD en el mes/cantidad de b100 producido en el mes)*100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936,38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936,015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944,3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970,27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390225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Gestión de la Producción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Producto fuera de especificación en planta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effectLst/>
                          <a:latin typeface="Calibri" panose="020F0502020204030204" pitchFamily="34" charset="0"/>
                        </a:rPr>
                        <a:t>(B100 producido que requirió tratamiento en planta / B100 producido en el mes) 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2,98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2,46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488504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02B8476F-9EF9-42B4-9D45-AC2FA3397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03886" y="4757687"/>
            <a:ext cx="420997" cy="4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29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96F8C-89DD-4357-A963-5C8B3808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997196"/>
          </a:xfrm>
        </p:spPr>
        <p:txBody>
          <a:bodyPr/>
          <a:lstStyle/>
          <a:p>
            <a:r>
              <a:rPr lang="es-CO" sz="36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Desempeño y seguimiento de los procesos.</a:t>
            </a:r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9E7395-D4AD-439C-8725-38DFEF01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Su logotipo va aquí</a:t>
            </a:r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F5ED8B-7CA3-432D-B882-7FFFA841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12</a:t>
            </a:fld>
            <a:endParaRPr lang="es-ES" noProof="0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255059F-4E6D-4077-ABFA-79171DD4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822239"/>
              </p:ext>
            </p:extLst>
          </p:nvPr>
        </p:nvGraphicFramePr>
        <p:xfrm>
          <a:off x="838200" y="1973784"/>
          <a:ext cx="10515601" cy="496354"/>
        </p:xfrm>
        <a:graphic>
          <a:graphicData uri="http://schemas.openxmlformats.org/drawingml/2006/table">
            <a:tbl>
              <a:tblPr/>
              <a:tblGrid>
                <a:gridCol w="2128642">
                  <a:extLst>
                    <a:ext uri="{9D8B030D-6E8A-4147-A177-3AD203B41FA5}">
                      <a16:colId xmlns:a16="http://schemas.microsoft.com/office/drawing/2014/main" val="1221044019"/>
                    </a:ext>
                  </a:extLst>
                </a:gridCol>
                <a:gridCol w="2975755">
                  <a:extLst>
                    <a:ext uri="{9D8B030D-6E8A-4147-A177-3AD203B41FA5}">
                      <a16:colId xmlns:a16="http://schemas.microsoft.com/office/drawing/2014/main" val="3062299868"/>
                    </a:ext>
                  </a:extLst>
                </a:gridCol>
                <a:gridCol w="2324129">
                  <a:extLst>
                    <a:ext uri="{9D8B030D-6E8A-4147-A177-3AD203B41FA5}">
                      <a16:colId xmlns:a16="http://schemas.microsoft.com/office/drawing/2014/main" val="4083707740"/>
                    </a:ext>
                  </a:extLst>
                </a:gridCol>
                <a:gridCol w="771090">
                  <a:extLst>
                    <a:ext uri="{9D8B030D-6E8A-4147-A177-3AD203B41FA5}">
                      <a16:colId xmlns:a16="http://schemas.microsoft.com/office/drawing/2014/main" val="3942759882"/>
                    </a:ext>
                  </a:extLst>
                </a:gridCol>
                <a:gridCol w="477859">
                  <a:extLst>
                    <a:ext uri="{9D8B030D-6E8A-4147-A177-3AD203B41FA5}">
                      <a16:colId xmlns:a16="http://schemas.microsoft.com/office/drawing/2014/main" val="148718480"/>
                    </a:ext>
                  </a:extLst>
                </a:gridCol>
                <a:gridCol w="466998">
                  <a:extLst>
                    <a:ext uri="{9D8B030D-6E8A-4147-A177-3AD203B41FA5}">
                      <a16:colId xmlns:a16="http://schemas.microsoft.com/office/drawing/2014/main" val="2397533891"/>
                    </a:ext>
                  </a:extLst>
                </a:gridCol>
                <a:gridCol w="543021">
                  <a:extLst>
                    <a:ext uri="{9D8B030D-6E8A-4147-A177-3AD203B41FA5}">
                      <a16:colId xmlns:a16="http://schemas.microsoft.com/office/drawing/2014/main" val="3070040042"/>
                    </a:ext>
                  </a:extLst>
                </a:gridCol>
                <a:gridCol w="382829">
                  <a:extLst>
                    <a:ext uri="{9D8B030D-6E8A-4147-A177-3AD203B41FA5}">
                      <a16:colId xmlns:a16="http://schemas.microsoft.com/office/drawing/2014/main" val="494752621"/>
                    </a:ext>
                  </a:extLst>
                </a:gridCol>
                <a:gridCol w="445278">
                  <a:extLst>
                    <a:ext uri="{9D8B030D-6E8A-4147-A177-3AD203B41FA5}">
                      <a16:colId xmlns:a16="http://schemas.microsoft.com/office/drawing/2014/main" val="1291253125"/>
                    </a:ext>
                  </a:extLst>
                </a:gridCol>
              </a:tblGrid>
              <a:tr h="1629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771077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Aseguramiento de la Calidad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Quejas y reclamos asociados a calidad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# de quejas y reclamos asociados a causas de Calidad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36669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A6EDEF8-EA8D-4645-B621-985D9F5BDB59}"/>
              </a:ext>
            </a:extLst>
          </p:cNvPr>
          <p:cNvSpPr txBox="1"/>
          <p:nvPr/>
        </p:nvSpPr>
        <p:spPr>
          <a:xfrm>
            <a:off x="838200" y="1523014"/>
            <a:ext cx="2969526" cy="307777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Aseguramiento de la Calidad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6D9EE80-D77A-43C5-9120-B01B8801B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054267"/>
              </p:ext>
            </p:extLst>
          </p:nvPr>
        </p:nvGraphicFramePr>
        <p:xfrm>
          <a:off x="838200" y="3678237"/>
          <a:ext cx="10515601" cy="2297947"/>
        </p:xfrm>
        <a:graphic>
          <a:graphicData uri="http://schemas.openxmlformats.org/drawingml/2006/table">
            <a:tbl>
              <a:tblPr/>
              <a:tblGrid>
                <a:gridCol w="2128642">
                  <a:extLst>
                    <a:ext uri="{9D8B030D-6E8A-4147-A177-3AD203B41FA5}">
                      <a16:colId xmlns:a16="http://schemas.microsoft.com/office/drawing/2014/main" val="2715038285"/>
                    </a:ext>
                  </a:extLst>
                </a:gridCol>
                <a:gridCol w="2975755">
                  <a:extLst>
                    <a:ext uri="{9D8B030D-6E8A-4147-A177-3AD203B41FA5}">
                      <a16:colId xmlns:a16="http://schemas.microsoft.com/office/drawing/2014/main" val="4097019615"/>
                    </a:ext>
                  </a:extLst>
                </a:gridCol>
                <a:gridCol w="2324129">
                  <a:extLst>
                    <a:ext uri="{9D8B030D-6E8A-4147-A177-3AD203B41FA5}">
                      <a16:colId xmlns:a16="http://schemas.microsoft.com/office/drawing/2014/main" val="1405018169"/>
                    </a:ext>
                  </a:extLst>
                </a:gridCol>
                <a:gridCol w="771090">
                  <a:extLst>
                    <a:ext uri="{9D8B030D-6E8A-4147-A177-3AD203B41FA5}">
                      <a16:colId xmlns:a16="http://schemas.microsoft.com/office/drawing/2014/main" val="190849115"/>
                    </a:ext>
                  </a:extLst>
                </a:gridCol>
                <a:gridCol w="477859">
                  <a:extLst>
                    <a:ext uri="{9D8B030D-6E8A-4147-A177-3AD203B41FA5}">
                      <a16:colId xmlns:a16="http://schemas.microsoft.com/office/drawing/2014/main" val="4202562677"/>
                    </a:ext>
                  </a:extLst>
                </a:gridCol>
                <a:gridCol w="466998">
                  <a:extLst>
                    <a:ext uri="{9D8B030D-6E8A-4147-A177-3AD203B41FA5}">
                      <a16:colId xmlns:a16="http://schemas.microsoft.com/office/drawing/2014/main" val="2254398712"/>
                    </a:ext>
                  </a:extLst>
                </a:gridCol>
                <a:gridCol w="543021">
                  <a:extLst>
                    <a:ext uri="{9D8B030D-6E8A-4147-A177-3AD203B41FA5}">
                      <a16:colId xmlns:a16="http://schemas.microsoft.com/office/drawing/2014/main" val="3955740704"/>
                    </a:ext>
                  </a:extLst>
                </a:gridCol>
                <a:gridCol w="382829">
                  <a:extLst>
                    <a:ext uri="{9D8B030D-6E8A-4147-A177-3AD203B41FA5}">
                      <a16:colId xmlns:a16="http://schemas.microsoft.com/office/drawing/2014/main" val="2631757244"/>
                    </a:ext>
                  </a:extLst>
                </a:gridCol>
                <a:gridCol w="445278">
                  <a:extLst>
                    <a:ext uri="{9D8B030D-6E8A-4147-A177-3AD203B41FA5}">
                      <a16:colId xmlns:a16="http://schemas.microsoft.com/office/drawing/2014/main" val="3113981146"/>
                    </a:ext>
                  </a:extLst>
                </a:gridCol>
              </a:tblGrid>
              <a:tr h="1629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696141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Capacidad del 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Tiempos actividades del laboratorio / tiempos del personal) 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 80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85,5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88,3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99,8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013143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Condiciones ambientales del Laboratorio (humedad relativa y temperatura)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(Lecturas dentro del rango/Lecturas totales) x100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68565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Entrega oportuna de informe de resultados de B100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(Numero de informes emitidos/Numero de informes solicitados)x100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89392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Satisfacción cliente de 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Promedio de resultados encuesta de satisfacción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Trimestral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 95,6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598286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Disponibilidad de equipos de 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(Numero de equipos disponible/Numero total de equipos de laboratorio)x100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31906"/>
                  </a:ext>
                </a:extLst>
              </a:tr>
              <a:tr h="488845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aseguramiento metrológico del Laboratorio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 dirty="0" err="1">
                          <a:effectLst/>
                          <a:latin typeface="Calibri" panose="020F0502020204030204" pitchFamily="34" charset="0"/>
                        </a:rPr>
                        <a:t>N°</a:t>
                      </a:r>
                      <a:r>
                        <a:rPr lang="es-ES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 mantenimientos y calibraciones ejecutadas/</a:t>
                      </a:r>
                      <a:r>
                        <a:rPr lang="es-ES" sz="1050" b="0" i="0" u="none" strike="noStrike" dirty="0" err="1">
                          <a:effectLst/>
                          <a:latin typeface="Calibri" panose="020F0502020204030204" pitchFamily="34" charset="0"/>
                        </a:rPr>
                        <a:t>N°</a:t>
                      </a:r>
                      <a:r>
                        <a:rPr lang="es-ES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 mantenimientos y calibraciones programadas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210824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AE7E9A34-6679-434F-AE66-77790931FB99}"/>
              </a:ext>
            </a:extLst>
          </p:cNvPr>
          <p:cNvSpPr txBox="1"/>
          <p:nvPr/>
        </p:nvSpPr>
        <p:spPr>
          <a:xfrm>
            <a:off x="838200" y="3129465"/>
            <a:ext cx="2969526" cy="307777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Laboratorio</a:t>
            </a:r>
          </a:p>
        </p:txBody>
      </p:sp>
    </p:spTree>
    <p:extLst>
      <p:ext uri="{BB962C8B-B14F-4D97-AF65-F5344CB8AC3E}">
        <p14:creationId xmlns:p14="http://schemas.microsoft.com/office/powerpoint/2010/main" val="123406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EB9FF3-1070-4CBA-9131-6A702101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Su logotipo va aquí</a:t>
            </a:r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87653E-72E2-4A9C-9625-00ADCBD0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13</a:t>
            </a:fld>
            <a:endParaRPr lang="es-ES" noProof="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F3E0E0F-CD29-4494-99F4-3851E21DA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23195"/>
              </p:ext>
            </p:extLst>
          </p:nvPr>
        </p:nvGraphicFramePr>
        <p:xfrm>
          <a:off x="838199" y="4791948"/>
          <a:ext cx="10515601" cy="985199"/>
        </p:xfrm>
        <a:graphic>
          <a:graphicData uri="http://schemas.openxmlformats.org/drawingml/2006/table">
            <a:tbl>
              <a:tblPr/>
              <a:tblGrid>
                <a:gridCol w="2128642">
                  <a:extLst>
                    <a:ext uri="{9D8B030D-6E8A-4147-A177-3AD203B41FA5}">
                      <a16:colId xmlns:a16="http://schemas.microsoft.com/office/drawing/2014/main" val="1074515563"/>
                    </a:ext>
                  </a:extLst>
                </a:gridCol>
                <a:gridCol w="2975755">
                  <a:extLst>
                    <a:ext uri="{9D8B030D-6E8A-4147-A177-3AD203B41FA5}">
                      <a16:colId xmlns:a16="http://schemas.microsoft.com/office/drawing/2014/main" val="498719222"/>
                    </a:ext>
                  </a:extLst>
                </a:gridCol>
                <a:gridCol w="2324129">
                  <a:extLst>
                    <a:ext uri="{9D8B030D-6E8A-4147-A177-3AD203B41FA5}">
                      <a16:colId xmlns:a16="http://schemas.microsoft.com/office/drawing/2014/main" val="2669443829"/>
                    </a:ext>
                  </a:extLst>
                </a:gridCol>
                <a:gridCol w="771090">
                  <a:extLst>
                    <a:ext uri="{9D8B030D-6E8A-4147-A177-3AD203B41FA5}">
                      <a16:colId xmlns:a16="http://schemas.microsoft.com/office/drawing/2014/main" val="1989106961"/>
                    </a:ext>
                  </a:extLst>
                </a:gridCol>
                <a:gridCol w="477859">
                  <a:extLst>
                    <a:ext uri="{9D8B030D-6E8A-4147-A177-3AD203B41FA5}">
                      <a16:colId xmlns:a16="http://schemas.microsoft.com/office/drawing/2014/main" val="2476773438"/>
                    </a:ext>
                  </a:extLst>
                </a:gridCol>
                <a:gridCol w="466998">
                  <a:extLst>
                    <a:ext uri="{9D8B030D-6E8A-4147-A177-3AD203B41FA5}">
                      <a16:colId xmlns:a16="http://schemas.microsoft.com/office/drawing/2014/main" val="3257124342"/>
                    </a:ext>
                  </a:extLst>
                </a:gridCol>
                <a:gridCol w="543021">
                  <a:extLst>
                    <a:ext uri="{9D8B030D-6E8A-4147-A177-3AD203B41FA5}">
                      <a16:colId xmlns:a16="http://schemas.microsoft.com/office/drawing/2014/main" val="814308108"/>
                    </a:ext>
                  </a:extLst>
                </a:gridCol>
                <a:gridCol w="382829">
                  <a:extLst>
                    <a:ext uri="{9D8B030D-6E8A-4147-A177-3AD203B41FA5}">
                      <a16:colId xmlns:a16="http://schemas.microsoft.com/office/drawing/2014/main" val="4081141788"/>
                    </a:ext>
                  </a:extLst>
                </a:gridCol>
                <a:gridCol w="445278">
                  <a:extLst>
                    <a:ext uri="{9D8B030D-6E8A-4147-A177-3AD203B41FA5}">
                      <a16:colId xmlns:a16="http://schemas.microsoft.com/office/drawing/2014/main" val="4287026158"/>
                    </a:ext>
                  </a:extLst>
                </a:gridCol>
              </a:tblGrid>
              <a:tr h="1629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302107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Gestión de compras y almacén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Otif de Compras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Ordenes de compra montas a tiempo/total ordenes montadas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45101"/>
                  </a:ext>
                </a:extLst>
              </a:tr>
              <a:tr h="488845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Gestión de compras y almacén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Otif de Entregas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Ordenes de compras entregadas en el tiempo establecido/total ordenes de compra X100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32510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D48D2E03-8749-4B16-82E9-517700F8E7ED}"/>
              </a:ext>
            </a:extLst>
          </p:cNvPr>
          <p:cNvSpPr txBox="1"/>
          <p:nvPr/>
        </p:nvSpPr>
        <p:spPr>
          <a:xfrm>
            <a:off x="838199" y="3905496"/>
            <a:ext cx="2969526" cy="307777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Gestión de Compras y Almacén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5A0E652-89F9-44E8-9EE0-C8CA2EFE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997196"/>
          </a:xfrm>
        </p:spPr>
        <p:txBody>
          <a:bodyPr/>
          <a:lstStyle/>
          <a:p>
            <a:r>
              <a:rPr lang="es-CO" sz="36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Desempeño y seguimiento de los procesos.</a:t>
            </a:r>
            <a:endParaRPr lang="es-CO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A7FFF75-B37D-495E-8235-5C0D63C0F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815140"/>
              </p:ext>
            </p:extLst>
          </p:nvPr>
        </p:nvGraphicFramePr>
        <p:xfrm>
          <a:off x="838199" y="2132611"/>
          <a:ext cx="10515601" cy="1423119"/>
        </p:xfrm>
        <a:graphic>
          <a:graphicData uri="http://schemas.openxmlformats.org/drawingml/2006/table">
            <a:tbl>
              <a:tblPr/>
              <a:tblGrid>
                <a:gridCol w="2128642">
                  <a:extLst>
                    <a:ext uri="{9D8B030D-6E8A-4147-A177-3AD203B41FA5}">
                      <a16:colId xmlns:a16="http://schemas.microsoft.com/office/drawing/2014/main" val="164826408"/>
                    </a:ext>
                  </a:extLst>
                </a:gridCol>
                <a:gridCol w="2975755">
                  <a:extLst>
                    <a:ext uri="{9D8B030D-6E8A-4147-A177-3AD203B41FA5}">
                      <a16:colId xmlns:a16="http://schemas.microsoft.com/office/drawing/2014/main" val="4055674063"/>
                    </a:ext>
                  </a:extLst>
                </a:gridCol>
                <a:gridCol w="2324129">
                  <a:extLst>
                    <a:ext uri="{9D8B030D-6E8A-4147-A177-3AD203B41FA5}">
                      <a16:colId xmlns:a16="http://schemas.microsoft.com/office/drawing/2014/main" val="3934759959"/>
                    </a:ext>
                  </a:extLst>
                </a:gridCol>
                <a:gridCol w="771090">
                  <a:extLst>
                    <a:ext uri="{9D8B030D-6E8A-4147-A177-3AD203B41FA5}">
                      <a16:colId xmlns:a16="http://schemas.microsoft.com/office/drawing/2014/main" val="2745826306"/>
                    </a:ext>
                  </a:extLst>
                </a:gridCol>
                <a:gridCol w="477859">
                  <a:extLst>
                    <a:ext uri="{9D8B030D-6E8A-4147-A177-3AD203B41FA5}">
                      <a16:colId xmlns:a16="http://schemas.microsoft.com/office/drawing/2014/main" val="340529613"/>
                    </a:ext>
                  </a:extLst>
                </a:gridCol>
                <a:gridCol w="466998">
                  <a:extLst>
                    <a:ext uri="{9D8B030D-6E8A-4147-A177-3AD203B41FA5}">
                      <a16:colId xmlns:a16="http://schemas.microsoft.com/office/drawing/2014/main" val="3532703680"/>
                    </a:ext>
                  </a:extLst>
                </a:gridCol>
                <a:gridCol w="543021">
                  <a:extLst>
                    <a:ext uri="{9D8B030D-6E8A-4147-A177-3AD203B41FA5}">
                      <a16:colId xmlns:a16="http://schemas.microsoft.com/office/drawing/2014/main" val="1027145748"/>
                    </a:ext>
                  </a:extLst>
                </a:gridCol>
                <a:gridCol w="382829">
                  <a:extLst>
                    <a:ext uri="{9D8B030D-6E8A-4147-A177-3AD203B41FA5}">
                      <a16:colId xmlns:a16="http://schemas.microsoft.com/office/drawing/2014/main" val="764556402"/>
                    </a:ext>
                  </a:extLst>
                </a:gridCol>
                <a:gridCol w="445278">
                  <a:extLst>
                    <a:ext uri="{9D8B030D-6E8A-4147-A177-3AD203B41FA5}">
                      <a16:colId xmlns:a16="http://schemas.microsoft.com/office/drawing/2014/main" val="3985320877"/>
                    </a:ext>
                  </a:extLst>
                </a:gridCol>
              </a:tblGrid>
              <a:tr h="23190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i="0" u="none" strike="noStrike"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460657"/>
                  </a:ext>
                </a:extLst>
              </a:tr>
              <a:tr h="405554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Gestión de Abastecimiento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effectLst/>
                          <a:latin typeface="Calibri" panose="020F0502020204030204" pitchFamily="34" charset="0"/>
                        </a:rPr>
                        <a:t>Cumplimiento de la programación de Abastecimiento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Prom</a:t>
                      </a:r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 (Ejecutado/programado)*100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 130%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102% 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98% 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 92%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362184"/>
                  </a:ext>
                </a:extLst>
              </a:tr>
              <a:tr h="674138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Gestión de Abastecimiento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Tiempo de descargues de graneles </a:t>
                      </a:r>
                      <a:r>
                        <a:rPr lang="es-CO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liquidos</a:t>
                      </a:r>
                      <a:endParaRPr lang="es-CO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Tiempo promedio desde ingreso de báscula a salida de báscula de vehículos que descargaron graneles líquidos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2,20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41132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1791C0F7-8714-4C5B-8308-3DB67A1CCB26}"/>
              </a:ext>
            </a:extLst>
          </p:cNvPr>
          <p:cNvSpPr txBox="1"/>
          <p:nvPr/>
        </p:nvSpPr>
        <p:spPr>
          <a:xfrm>
            <a:off x="838199" y="1561114"/>
            <a:ext cx="2969526" cy="307777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Gestión de Abastecimiento</a:t>
            </a:r>
          </a:p>
        </p:txBody>
      </p:sp>
    </p:spTree>
    <p:extLst>
      <p:ext uri="{BB962C8B-B14F-4D97-AF65-F5344CB8AC3E}">
        <p14:creationId xmlns:p14="http://schemas.microsoft.com/office/powerpoint/2010/main" val="2318790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536A9-D441-41BB-B0FE-E34BBFB5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867C478-7DB8-4FE8-8386-7BF3B434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Su logotipo va aquí</a:t>
            </a:r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F52CF9-7EA3-4C93-B198-82424E83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14</a:t>
            </a:fld>
            <a:endParaRPr lang="es-ES" noProof="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82CCD47-DE48-4960-A805-8F9CA2EF1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401263"/>
              </p:ext>
            </p:extLst>
          </p:nvPr>
        </p:nvGraphicFramePr>
        <p:xfrm>
          <a:off x="838199" y="2418256"/>
          <a:ext cx="10515601" cy="2785516"/>
        </p:xfrm>
        <a:graphic>
          <a:graphicData uri="http://schemas.openxmlformats.org/drawingml/2006/table">
            <a:tbl>
              <a:tblPr/>
              <a:tblGrid>
                <a:gridCol w="2128642">
                  <a:extLst>
                    <a:ext uri="{9D8B030D-6E8A-4147-A177-3AD203B41FA5}">
                      <a16:colId xmlns:a16="http://schemas.microsoft.com/office/drawing/2014/main" val="3791683289"/>
                    </a:ext>
                  </a:extLst>
                </a:gridCol>
                <a:gridCol w="2975755">
                  <a:extLst>
                    <a:ext uri="{9D8B030D-6E8A-4147-A177-3AD203B41FA5}">
                      <a16:colId xmlns:a16="http://schemas.microsoft.com/office/drawing/2014/main" val="3773271099"/>
                    </a:ext>
                  </a:extLst>
                </a:gridCol>
                <a:gridCol w="2324129">
                  <a:extLst>
                    <a:ext uri="{9D8B030D-6E8A-4147-A177-3AD203B41FA5}">
                      <a16:colId xmlns:a16="http://schemas.microsoft.com/office/drawing/2014/main" val="3569878494"/>
                    </a:ext>
                  </a:extLst>
                </a:gridCol>
                <a:gridCol w="771090">
                  <a:extLst>
                    <a:ext uri="{9D8B030D-6E8A-4147-A177-3AD203B41FA5}">
                      <a16:colId xmlns:a16="http://schemas.microsoft.com/office/drawing/2014/main" val="868593342"/>
                    </a:ext>
                  </a:extLst>
                </a:gridCol>
                <a:gridCol w="477859">
                  <a:extLst>
                    <a:ext uri="{9D8B030D-6E8A-4147-A177-3AD203B41FA5}">
                      <a16:colId xmlns:a16="http://schemas.microsoft.com/office/drawing/2014/main" val="442103768"/>
                    </a:ext>
                  </a:extLst>
                </a:gridCol>
                <a:gridCol w="466998">
                  <a:extLst>
                    <a:ext uri="{9D8B030D-6E8A-4147-A177-3AD203B41FA5}">
                      <a16:colId xmlns:a16="http://schemas.microsoft.com/office/drawing/2014/main" val="1892837405"/>
                    </a:ext>
                  </a:extLst>
                </a:gridCol>
                <a:gridCol w="543021">
                  <a:extLst>
                    <a:ext uri="{9D8B030D-6E8A-4147-A177-3AD203B41FA5}">
                      <a16:colId xmlns:a16="http://schemas.microsoft.com/office/drawing/2014/main" val="3326080932"/>
                    </a:ext>
                  </a:extLst>
                </a:gridCol>
                <a:gridCol w="382829">
                  <a:extLst>
                    <a:ext uri="{9D8B030D-6E8A-4147-A177-3AD203B41FA5}">
                      <a16:colId xmlns:a16="http://schemas.microsoft.com/office/drawing/2014/main" val="3378321929"/>
                    </a:ext>
                  </a:extLst>
                </a:gridCol>
                <a:gridCol w="445278">
                  <a:extLst>
                    <a:ext uri="{9D8B030D-6E8A-4147-A177-3AD203B41FA5}">
                      <a16:colId xmlns:a16="http://schemas.microsoft.com/office/drawing/2014/main" val="82099800"/>
                    </a:ext>
                  </a:extLst>
                </a:gridCol>
              </a:tblGrid>
              <a:tr h="1629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776543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Mantenimiento de Equipo e Infraestructura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% cumplimiento Actividades de Mantenimiento preventivo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(Total actividades ejecutadas/Total de actividades planeadas)*100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564937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Mantenimiento de Equipo e Infraestructura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% de paradas mantenimiento Correctivo P1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(Tiempo total de paradas de mantenimiento Correctivo/Tiempo total mensual)*100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507423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Mantenimiento de Equipo e Infraestructura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% de paradas mantenimiento Correctivo P2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(Tiempo total de paradas mantenimineto correctivo/Tiempo total mensual)*100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679188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Mantenimiento de Equipo e Infraestructura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% de paradas mantenimiento Correctivo P3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(Tiempo total de paradas de mantenimiento correctivo/Tiempo total menusual)*100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0,0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645004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Mantenimiento de Equipo e Infraestructura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% Disponibilidad de planta para aceite sintético P3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(Tiempo total disponible/Tiempo total mensual)*100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720370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Mantenimiento de Equipo e Infraestructura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% Disponibilidad de planta para proceso de transesterificación P1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(Tiempo total disponible/Tiempo total Mensual)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99,5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140084"/>
                  </a:ext>
                </a:extLst>
              </a:tr>
              <a:tr h="162948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Mantenimiento de Equipo e Infraestructura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%Disponibilidad de planta para proceso de glicerina P2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(Tiempo total disponible/Tiempo total)*100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2400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3BA5D8ED-AEDF-49D2-8DC6-EAADE7B9D986}"/>
              </a:ext>
            </a:extLst>
          </p:cNvPr>
          <p:cNvSpPr txBox="1"/>
          <p:nvPr/>
        </p:nvSpPr>
        <p:spPr>
          <a:xfrm>
            <a:off x="838199" y="1625739"/>
            <a:ext cx="2969526" cy="523220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Mantenimiento de equipos e infraestructura</a:t>
            </a:r>
          </a:p>
        </p:txBody>
      </p:sp>
    </p:spTree>
    <p:extLst>
      <p:ext uri="{BB962C8B-B14F-4D97-AF65-F5344CB8AC3E}">
        <p14:creationId xmlns:p14="http://schemas.microsoft.com/office/powerpoint/2010/main" val="294651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E690-6520-460B-B4F2-65E51A1D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6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Desempeño y seguimiento de los procesos.</a:t>
            </a:r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AA54ED-725A-47D1-B290-76340148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Su logotipo va aquí</a:t>
            </a:r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5CB671-5867-49AC-B0AA-539C2EA3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15</a:t>
            </a:fld>
            <a:endParaRPr lang="es-ES" noProof="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BBE6764-604A-414D-88FF-208208FEA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63034"/>
              </p:ext>
            </p:extLst>
          </p:nvPr>
        </p:nvGraphicFramePr>
        <p:xfrm>
          <a:off x="935787" y="3953597"/>
          <a:ext cx="10515601" cy="1304601"/>
        </p:xfrm>
        <a:graphic>
          <a:graphicData uri="http://schemas.openxmlformats.org/drawingml/2006/table">
            <a:tbl>
              <a:tblPr/>
              <a:tblGrid>
                <a:gridCol w="2128642">
                  <a:extLst>
                    <a:ext uri="{9D8B030D-6E8A-4147-A177-3AD203B41FA5}">
                      <a16:colId xmlns:a16="http://schemas.microsoft.com/office/drawing/2014/main" val="2606933018"/>
                    </a:ext>
                  </a:extLst>
                </a:gridCol>
                <a:gridCol w="2975755">
                  <a:extLst>
                    <a:ext uri="{9D8B030D-6E8A-4147-A177-3AD203B41FA5}">
                      <a16:colId xmlns:a16="http://schemas.microsoft.com/office/drawing/2014/main" val="1394796012"/>
                    </a:ext>
                  </a:extLst>
                </a:gridCol>
                <a:gridCol w="2324129">
                  <a:extLst>
                    <a:ext uri="{9D8B030D-6E8A-4147-A177-3AD203B41FA5}">
                      <a16:colId xmlns:a16="http://schemas.microsoft.com/office/drawing/2014/main" val="2768122865"/>
                    </a:ext>
                  </a:extLst>
                </a:gridCol>
                <a:gridCol w="771090">
                  <a:extLst>
                    <a:ext uri="{9D8B030D-6E8A-4147-A177-3AD203B41FA5}">
                      <a16:colId xmlns:a16="http://schemas.microsoft.com/office/drawing/2014/main" val="3502839817"/>
                    </a:ext>
                  </a:extLst>
                </a:gridCol>
                <a:gridCol w="477859">
                  <a:extLst>
                    <a:ext uri="{9D8B030D-6E8A-4147-A177-3AD203B41FA5}">
                      <a16:colId xmlns:a16="http://schemas.microsoft.com/office/drawing/2014/main" val="3890055304"/>
                    </a:ext>
                  </a:extLst>
                </a:gridCol>
                <a:gridCol w="466998">
                  <a:extLst>
                    <a:ext uri="{9D8B030D-6E8A-4147-A177-3AD203B41FA5}">
                      <a16:colId xmlns:a16="http://schemas.microsoft.com/office/drawing/2014/main" val="2418424236"/>
                    </a:ext>
                  </a:extLst>
                </a:gridCol>
                <a:gridCol w="543021">
                  <a:extLst>
                    <a:ext uri="{9D8B030D-6E8A-4147-A177-3AD203B41FA5}">
                      <a16:colId xmlns:a16="http://schemas.microsoft.com/office/drawing/2014/main" val="292753890"/>
                    </a:ext>
                  </a:extLst>
                </a:gridCol>
                <a:gridCol w="382829">
                  <a:extLst>
                    <a:ext uri="{9D8B030D-6E8A-4147-A177-3AD203B41FA5}">
                      <a16:colId xmlns:a16="http://schemas.microsoft.com/office/drawing/2014/main" val="4233349226"/>
                    </a:ext>
                  </a:extLst>
                </a:gridCol>
                <a:gridCol w="445278">
                  <a:extLst>
                    <a:ext uri="{9D8B030D-6E8A-4147-A177-3AD203B41FA5}">
                      <a16:colId xmlns:a16="http://schemas.microsoft.com/office/drawing/2014/main" val="3362616621"/>
                    </a:ext>
                  </a:extLst>
                </a:gridCol>
              </a:tblGrid>
              <a:tr h="16294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8147" marR="8147" marT="81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77604"/>
                  </a:ext>
                </a:extLst>
              </a:tr>
              <a:tr h="651793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Gestión Integral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EDA (Promedio de IGA-ICA)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IGA (Nivel de cumplimiento de indicadores internos de gestión ambiental)/ICA (Nivel de cumplimiento de indicadores internos de comportamiento ambiental)*100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370197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Gestión Integral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IF Indice de Frecuencia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0" i="0" u="none" strike="noStrike">
                          <a:effectLst/>
                          <a:latin typeface="Calibri" panose="020F0502020204030204" pitchFamily="34" charset="0"/>
                        </a:rPr>
                        <a:t>(No. De accidentes de Trabajo /Número de Trabajadores)*100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50" b="0" i="0" u="none" strike="noStrike">
                          <a:effectLst/>
                          <a:latin typeface="Calibri" panose="020F0502020204030204" pitchFamily="34" charset="0"/>
                        </a:rPr>
                        <a:t>Mensual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50" b="0" i="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47" marR="8147" marT="81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21558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169DD13C-7E7B-466E-A352-C8A7671ABDD0}"/>
              </a:ext>
            </a:extLst>
          </p:cNvPr>
          <p:cNvSpPr txBox="1"/>
          <p:nvPr/>
        </p:nvSpPr>
        <p:spPr>
          <a:xfrm>
            <a:off x="935787" y="3459094"/>
            <a:ext cx="2969526" cy="307777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Gestión Integral</a:t>
            </a:r>
          </a:p>
        </p:txBody>
      </p:sp>
      <p:sp>
        <p:nvSpPr>
          <p:cNvPr id="11" name="Rectángulo: Esquinas redondeadas 55">
            <a:extLst>
              <a:ext uri="{FF2B5EF4-FFF2-40B4-BE49-F238E27FC236}">
                <a16:creationId xmlns:a16="http://schemas.microsoft.com/office/drawing/2014/main" id="{856E1B72-06C5-4EDB-A251-98026FA12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2825" y="5451585"/>
            <a:ext cx="2755900" cy="444775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200" dirty="0"/>
              <a:t>Pendiente por generar plan de acción por comportamiento del indicador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D218C3-0FC6-4877-B3F6-050DF8BA3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6891" y="5358359"/>
            <a:ext cx="555934" cy="53800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E351EBA-139B-4A0A-91A1-0D4433C44C98}"/>
              </a:ext>
            </a:extLst>
          </p:cNvPr>
          <p:cNvSpPr txBox="1"/>
          <p:nvPr/>
        </p:nvSpPr>
        <p:spPr>
          <a:xfrm>
            <a:off x="903286" y="1877827"/>
            <a:ext cx="2969526" cy="307777"/>
          </a:xfrm>
          <a:prstGeom prst="rect">
            <a:avLst/>
          </a:prstGeom>
          <a:solidFill>
            <a:srgbClr val="4CA6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400" b="1" i="0" u="none" strike="noStrike" kern="1200" spc="0" baseline="0">
                <a:solidFill>
                  <a:srgbClr val="4CA6A6"/>
                </a:solidFill>
                <a:latin typeface="+mn-lt"/>
                <a:ea typeface="+mn-ea"/>
                <a:cs typeface="+mn-cs"/>
              </a:defRPr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Sistemas de información</a:t>
            </a: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164464F7-5219-4249-80E7-EA106DD56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151201"/>
              </p:ext>
            </p:extLst>
          </p:nvPr>
        </p:nvGraphicFramePr>
        <p:xfrm>
          <a:off x="903287" y="2504150"/>
          <a:ext cx="10515600" cy="510466"/>
        </p:xfrm>
        <a:graphic>
          <a:graphicData uri="http://schemas.openxmlformats.org/drawingml/2006/table">
            <a:tbl>
              <a:tblPr/>
              <a:tblGrid>
                <a:gridCol w="2222764">
                  <a:extLst>
                    <a:ext uri="{9D8B030D-6E8A-4147-A177-3AD203B41FA5}">
                      <a16:colId xmlns:a16="http://schemas.microsoft.com/office/drawing/2014/main" val="771266226"/>
                    </a:ext>
                  </a:extLst>
                </a:gridCol>
                <a:gridCol w="3107333">
                  <a:extLst>
                    <a:ext uri="{9D8B030D-6E8A-4147-A177-3AD203B41FA5}">
                      <a16:colId xmlns:a16="http://schemas.microsoft.com/office/drawing/2014/main" val="1356149808"/>
                    </a:ext>
                  </a:extLst>
                </a:gridCol>
                <a:gridCol w="2426895">
                  <a:extLst>
                    <a:ext uri="{9D8B030D-6E8A-4147-A177-3AD203B41FA5}">
                      <a16:colId xmlns:a16="http://schemas.microsoft.com/office/drawing/2014/main" val="2843994756"/>
                    </a:ext>
                  </a:extLst>
                </a:gridCol>
                <a:gridCol w="805185">
                  <a:extLst>
                    <a:ext uri="{9D8B030D-6E8A-4147-A177-3AD203B41FA5}">
                      <a16:colId xmlns:a16="http://schemas.microsoft.com/office/drawing/2014/main" val="3131981384"/>
                    </a:ext>
                  </a:extLst>
                </a:gridCol>
                <a:gridCol w="498987">
                  <a:extLst>
                    <a:ext uri="{9D8B030D-6E8A-4147-A177-3AD203B41FA5}">
                      <a16:colId xmlns:a16="http://schemas.microsoft.com/office/drawing/2014/main" val="3498630646"/>
                    </a:ext>
                  </a:extLst>
                </a:gridCol>
                <a:gridCol w="487647">
                  <a:extLst>
                    <a:ext uri="{9D8B030D-6E8A-4147-A177-3AD203B41FA5}">
                      <a16:colId xmlns:a16="http://schemas.microsoft.com/office/drawing/2014/main" val="1823614938"/>
                    </a:ext>
                  </a:extLst>
                </a:gridCol>
                <a:gridCol w="567032">
                  <a:extLst>
                    <a:ext uri="{9D8B030D-6E8A-4147-A177-3AD203B41FA5}">
                      <a16:colId xmlns:a16="http://schemas.microsoft.com/office/drawing/2014/main" val="3883639136"/>
                    </a:ext>
                  </a:extLst>
                </a:gridCol>
                <a:gridCol w="399757">
                  <a:extLst>
                    <a:ext uri="{9D8B030D-6E8A-4147-A177-3AD203B41FA5}">
                      <a16:colId xmlns:a16="http://schemas.microsoft.com/office/drawing/2014/main" val="1101604417"/>
                    </a:ext>
                  </a:extLst>
                </a:gridCol>
              </a:tblGrid>
              <a:tr h="17015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effectLst/>
                          <a:latin typeface="Calibri" panose="020F0502020204030204" pitchFamily="34" charset="0"/>
                        </a:rPr>
                        <a:t>Proceso</a:t>
                      </a:r>
                    </a:p>
                  </a:txBody>
                  <a:tcPr marL="8508" marR="8508" marT="85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effectLst/>
                          <a:latin typeface="Calibri" panose="020F0502020204030204" pitchFamily="34" charset="0"/>
                        </a:rPr>
                        <a:t>Nombre Indicador</a:t>
                      </a:r>
                    </a:p>
                  </a:txBody>
                  <a:tcPr marL="8508" marR="8508" marT="85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effectLst/>
                          <a:latin typeface="Calibri" panose="020F0502020204030204" pitchFamily="34" charset="0"/>
                        </a:rPr>
                        <a:t>Fórmula</a:t>
                      </a:r>
                    </a:p>
                  </a:txBody>
                  <a:tcPr marL="8508" marR="8508" marT="85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effectLst/>
                          <a:latin typeface="Calibri" panose="020F0502020204030204" pitchFamily="34" charset="0"/>
                        </a:rPr>
                        <a:t>Frecuencia</a:t>
                      </a:r>
                    </a:p>
                  </a:txBody>
                  <a:tcPr marL="8508" marR="8508" marT="85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8508" marR="8508" marT="85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8508" marR="8508" marT="85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8508" marR="8508" marT="85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1" i="0" u="none" strike="noStrike"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8508" marR="8508" marT="85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156096"/>
                  </a:ext>
                </a:extLst>
              </a:tr>
              <a:tr h="340311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effectLst/>
                          <a:latin typeface="Calibri" panose="020F0502020204030204" pitchFamily="34" charset="0"/>
                        </a:rPr>
                        <a:t>Sistemas de Información</a:t>
                      </a:r>
                    </a:p>
                  </a:txBody>
                  <a:tcPr marL="8508" marR="8508" marT="850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effectLst/>
                          <a:latin typeface="Calibri" panose="020F0502020204030204" pitchFamily="34" charset="0"/>
                        </a:rPr>
                        <a:t>Resolución de Solicitudes</a:t>
                      </a:r>
                    </a:p>
                  </a:txBody>
                  <a:tcPr marL="8508" marR="8508" marT="850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effectLst/>
                          <a:latin typeface="Calibri" panose="020F0502020204030204" pitchFamily="34" charset="0"/>
                        </a:rPr>
                        <a:t>(Solicitudes resueltas/Solicitudes recibidas)x100</a:t>
                      </a:r>
                    </a:p>
                  </a:txBody>
                  <a:tcPr marL="8508" marR="8508" marT="850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effectLst/>
                          <a:latin typeface="Calibri" panose="020F0502020204030204" pitchFamily="34" charset="0"/>
                        </a:rPr>
                        <a:t>Trimestral</a:t>
                      </a:r>
                    </a:p>
                  </a:txBody>
                  <a:tcPr marL="8508" marR="8508" marT="850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00" b="0" i="0" u="none" strike="noStrike"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8508" marR="8508" marT="850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508" marR="8508" marT="850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508" marR="8508" marT="850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508" marR="8508" marT="850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97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15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807934" y="6437065"/>
            <a:ext cx="592471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s-MX" sz="1200" dirty="0">
                <a:ln w="18415" cmpd="sng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Página 2</a:t>
            </a:r>
            <a:endParaRPr lang="es-ES" sz="1400" b="1" dirty="0">
              <a:ln w="18415" cmpd="sng">
                <a:noFill/>
                <a:prstDash val="solid"/>
              </a:ln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7202"/>
            <a:ext cx="45342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052470" y="407202"/>
            <a:ext cx="45178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2858120" y="858576"/>
            <a:ext cx="6492098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s-CO" sz="24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RESULTADOS DEL DESEMPEÑO AMBIENTAL (BioSC) </a:t>
            </a:r>
            <a:endParaRPr lang="es-ES" sz="600" dirty="0">
              <a:ln w="18415" cmpd="sng">
                <a:noFill/>
                <a:prstDash val="solid"/>
              </a:ln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6494584" y="2386353"/>
            <a:ext cx="504931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r>
              <a:rPr lang="es-CO" sz="1100" dirty="0">
                <a:latin typeface="Arial Narrow" panose="020B0606020202030204" pitchFamily="34" charset="0"/>
              </a:rPr>
              <a:t>El indicador IGA, representado por el componente de formación y registro de PQR's en materia ambiental, obtuvo  los siguientes resultados:</a:t>
            </a: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CO" sz="1100" dirty="0">
                <a:latin typeface="Arial Narrow" panose="020B0606020202030204" pitchFamily="34" charset="0"/>
              </a:rPr>
              <a:t>Mes de ENERO: </a:t>
            </a:r>
            <a:r>
              <a:rPr lang="es-MX" sz="1100" dirty="0">
                <a:latin typeface="Arial Narrow" panose="020B0606020202030204" pitchFamily="34" charset="0"/>
              </a:rPr>
              <a:t>Se logró el 100% de cumplimiento, en relación a que no se tuvo quejas formales, sanciones o reclamos en temas ambientales; respecto al plan de formación se notifica que se ejecutaron las sesiones de inducción ambiental al personal programadas para el mes.</a:t>
            </a:r>
          </a:p>
          <a:p>
            <a:pPr algn="just"/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MX" sz="1100" dirty="0">
                <a:latin typeface="Arial Narrow" panose="020B0606020202030204" pitchFamily="34" charset="0"/>
              </a:rPr>
              <a:t>Mes de FEBRERO: se logró el 100% de cumplimiento, en relación a que no se tuvo quejas formales, sanciones o reclamos en temas ambientales; respecto al plan de formación se notifica que se ejecutaron las sesiones de formación en uso adecuado del Kit de derrames al personal programadas para el mes.</a:t>
            </a:r>
          </a:p>
          <a:p>
            <a:pPr algn="just"/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MX" sz="1100" dirty="0">
                <a:latin typeface="Arial Narrow" panose="020B0606020202030204" pitchFamily="34" charset="0"/>
              </a:rPr>
              <a:t>Mes de MARZO: se logró solo el 75% de cumplimiento, en relación a que no se tuvo quejas formales, sanciones o reclamos en temas ambientales; respecto al plan de formación se notifica que debido al aumento de los contagios </a:t>
            </a:r>
            <a:r>
              <a:rPr lang="es-MX" sz="1100" dirty="0" err="1">
                <a:latin typeface="Arial Narrow" panose="020B0606020202030204" pitchFamily="34" charset="0"/>
              </a:rPr>
              <a:t>enla</a:t>
            </a:r>
            <a:r>
              <a:rPr lang="es-MX" sz="1100" dirty="0">
                <a:latin typeface="Arial Narrow" panose="020B0606020202030204" pitchFamily="34" charset="0"/>
              </a:rPr>
              <a:t> empresa, se determinó no se ejecutar sesiones de formación, sin embargo, para el próximo mes esperamos alcanzar los requerimientos.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424141" y="1788210"/>
            <a:ext cx="290528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s-MX" sz="2000" b="1" u="sng" dirty="0">
                <a:ln w="18415" cmpd="sng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ANALISIS DE RESULTADOS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32" y="1520788"/>
            <a:ext cx="5190084" cy="32487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32" y="4896311"/>
            <a:ext cx="5190084" cy="14163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1543" y="-40911"/>
            <a:ext cx="1405250" cy="8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5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807934" y="6437065"/>
            <a:ext cx="592471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s-MX" sz="1200" dirty="0">
                <a:ln w="18415" cmpd="sng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Página 3</a:t>
            </a:r>
            <a:endParaRPr lang="es-ES" sz="1400" b="1" dirty="0">
              <a:ln w="18415" cmpd="sng">
                <a:noFill/>
                <a:prstDash val="solid"/>
              </a:ln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7202"/>
            <a:ext cx="45342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052470" y="407202"/>
            <a:ext cx="45178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2858120" y="858576"/>
            <a:ext cx="6492098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s-CO" sz="24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RESULTADOS DEL DESEMPEÑO AMBIENTAL (BioSC) </a:t>
            </a:r>
            <a:endParaRPr lang="es-ES" sz="600" dirty="0">
              <a:ln w="18415" cmpd="sng">
                <a:noFill/>
                <a:prstDash val="solid"/>
              </a:ln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6521040" y="1951958"/>
            <a:ext cx="504931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100" dirty="0">
                <a:latin typeface="Arial Narrow" panose="020B0606020202030204" pitchFamily="34" charset="0"/>
              </a:rPr>
              <a:t>El indicador ICA, representado por el comportamiento ambiental de acuerdo a los  aspectos tales como: agua, vertimientos, energía, residuos, emisiones, B100;  obtuvieron los siguientes resultados:</a:t>
            </a: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CO" sz="1100" dirty="0">
                <a:latin typeface="Arial Narrow" panose="020B0606020202030204" pitchFamily="34" charset="0"/>
              </a:rPr>
              <a:t>Mes de ENERO: Cumplió con la meta establecida.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CO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MX" sz="1100" dirty="0">
              <a:latin typeface="Arial Narrow" panose="020B0606020202030204" pitchFamily="34" charset="0"/>
            </a:endParaRPr>
          </a:p>
          <a:p>
            <a:pPr algn="just"/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MX" sz="1100" dirty="0">
                <a:latin typeface="Arial Narrow" panose="020B0606020202030204" pitchFamily="34" charset="0"/>
              </a:rPr>
              <a:t>Mes de FEBRERO: </a:t>
            </a:r>
            <a:r>
              <a:rPr lang="es-CO" sz="1100" dirty="0">
                <a:latin typeface="Arial Narrow" panose="020B0606020202030204" pitchFamily="34" charset="0"/>
              </a:rPr>
              <a:t>Cumplió con la meta establecida. </a:t>
            </a:r>
          </a:p>
          <a:p>
            <a:pPr algn="just"/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MX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MX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593062" y="1520788"/>
            <a:ext cx="290528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s-MX" sz="2000" b="1" u="sng" dirty="0">
                <a:ln w="18415" cmpd="sng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ANALISIS DE RESULTADOS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32" y="1520788"/>
            <a:ext cx="5190084" cy="32487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32" y="4896311"/>
            <a:ext cx="5190084" cy="14163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1543" y="-40911"/>
            <a:ext cx="1405250" cy="813887"/>
          </a:xfrm>
          <a:prstGeom prst="rect">
            <a:avLst/>
          </a:prstGeom>
        </p:spPr>
      </p:pic>
      <p:graphicFrame>
        <p:nvGraphicFramePr>
          <p:cNvPr id="14" name="Tabla 13"/>
          <p:cNvGraphicFramePr>
            <a:graphicFrameLocks noGrp="1"/>
          </p:cNvGraphicFramePr>
          <p:nvPr/>
        </p:nvGraphicFramePr>
        <p:xfrm>
          <a:off x="6806793" y="2888940"/>
          <a:ext cx="4417737" cy="16017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3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ASPECTO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s-CO" sz="900" dirty="0"/>
                        <a:t> RESULTADO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s-CO" sz="900" dirty="0"/>
                        <a:t>META ESTABLECIDA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s-CO" sz="900" dirty="0"/>
                        <a:t>Consumo</a:t>
                      </a:r>
                      <a:r>
                        <a:rPr lang="es-CO" sz="900" baseline="0" dirty="0"/>
                        <a:t> de energía producida de B100</a:t>
                      </a:r>
                      <a:endParaRPr lang="es-CO" sz="9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56,58 kWh - M3/Ton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75 kWh - M3/Ton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CO" sz="900" dirty="0"/>
                        <a:t>Agua extraída del pozo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3.898 M3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5.300 M3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MX" sz="900" dirty="0"/>
                        <a:t>Consumo de agua en plantas</a:t>
                      </a:r>
                      <a:endParaRPr lang="es-CO" sz="9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0,43 M3/Ton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0,50 M3/Ton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s-MX" sz="900" dirty="0"/>
                        <a:t>Generación de los residuos peligrosos sólidos</a:t>
                      </a:r>
                      <a:endParaRPr lang="es-CO" sz="9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0,13 Kg/Ton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0,20 Kg/Ton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MX" sz="900" dirty="0"/>
                        <a:t>Emisiones generadas por tonelada de B100</a:t>
                      </a:r>
                      <a:endParaRPr lang="es-CO" sz="9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76,68 Kg CO2/Ton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 85 Kg CO2/Ton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CO" sz="900" dirty="0"/>
                        <a:t>Vertimientos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0,10 Ton/Ton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0,12 Ton/Ton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791" y="4896311"/>
            <a:ext cx="4535817" cy="15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1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807934" y="6437065"/>
            <a:ext cx="592471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s-MX" sz="1200" dirty="0">
                <a:ln w="18415" cmpd="sng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Página 4</a:t>
            </a:r>
            <a:endParaRPr lang="es-ES" sz="1400" b="1" dirty="0">
              <a:ln w="18415" cmpd="sng">
                <a:noFill/>
                <a:prstDash val="solid"/>
              </a:ln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7202"/>
            <a:ext cx="45342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052470" y="407202"/>
            <a:ext cx="45178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2858120" y="858576"/>
            <a:ext cx="6492098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s-CO" sz="24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RESULTADOS DEL DESEMPEÑO AMBIENTAL (BioSC) </a:t>
            </a:r>
            <a:endParaRPr lang="es-ES" sz="600" dirty="0">
              <a:ln w="18415" cmpd="sng">
                <a:noFill/>
                <a:prstDash val="solid"/>
              </a:ln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6521040" y="1951958"/>
            <a:ext cx="504931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100" dirty="0">
                <a:latin typeface="Arial Narrow" panose="020B0606020202030204" pitchFamily="34" charset="0"/>
              </a:rPr>
              <a:t>El indicador ICA, representado por el comportamiento ambiental de acuerdo a los  aspectos tales como: agua, vertimientos, energía, residuos, emisiones, B100;  obtuvieron los siguientes resultados:</a:t>
            </a: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CO" sz="1100" dirty="0">
                <a:latin typeface="Arial Narrow" panose="020B0606020202030204" pitchFamily="34" charset="0"/>
              </a:rPr>
              <a:t>Mes de MARZO: Cumplió con la meta establecida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CO" sz="1100" dirty="0">
              <a:latin typeface="Arial Narrow" panose="020B0606020202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MX" sz="1100" dirty="0">
              <a:latin typeface="Arial Narrow" panose="020B0606020202030204" pitchFamily="34" charset="0"/>
            </a:endParaRPr>
          </a:p>
          <a:p>
            <a:pPr algn="just"/>
            <a:endParaRPr lang="es-MX" sz="1200" dirty="0">
              <a:latin typeface="Arial Narrow" panose="020B0606020202030204" pitchFamily="34" charset="0"/>
            </a:endParaRPr>
          </a:p>
          <a:p>
            <a:pPr algn="just"/>
            <a:endParaRPr lang="es-MX" sz="1200" dirty="0">
              <a:latin typeface="Arial Narrow" panose="020B0606020202030204" pitchFamily="34" charset="0"/>
            </a:endParaRPr>
          </a:p>
          <a:p>
            <a:pPr algn="just"/>
            <a:endParaRPr lang="es-MX" sz="1200" dirty="0">
              <a:latin typeface="Arial Narrow" panose="020B0606020202030204" pitchFamily="34" charset="0"/>
            </a:endParaRPr>
          </a:p>
          <a:p>
            <a:pPr algn="just"/>
            <a:r>
              <a:rPr lang="es-MX" sz="1400" b="1" dirty="0">
                <a:latin typeface="Arial Narrow" panose="020B0606020202030204" pitchFamily="34" charset="0"/>
              </a:rPr>
              <a:t>El desempeño ambiental de la empresa (EDA) </a:t>
            </a:r>
            <a:r>
              <a:rPr lang="es-MX" sz="1400" dirty="0">
                <a:latin typeface="Arial Narrow" panose="020B0606020202030204" pitchFamily="34" charset="0"/>
              </a:rPr>
              <a:t>para los meses de Enero, Febrero y Marzo, arrojaron un resultado de 100%, 100% y 80% de cumplimiento respectivamente, frente a lo establecido por los indicadores de gestión ambiental.  </a:t>
            </a:r>
            <a:endParaRPr lang="es-MX" sz="1400" b="1" dirty="0">
              <a:latin typeface="Arial Narrow" panose="020B0606020202030204" pitchFamily="34" charset="0"/>
            </a:endParaRPr>
          </a:p>
          <a:p>
            <a:pPr algn="just"/>
            <a:endParaRPr lang="es-MX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  <a:p>
            <a:pPr algn="just"/>
            <a:endParaRPr lang="es-CO" sz="1100" dirty="0">
              <a:latin typeface="Arial Narrow" panose="020B0606020202030204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593062" y="1520788"/>
            <a:ext cx="290528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s-MX" sz="2000" b="1" u="sng" dirty="0">
                <a:ln w="18415" cmpd="sng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ANALISIS DE RESULTADOS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32" y="1520788"/>
            <a:ext cx="5190084" cy="32487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32" y="4896311"/>
            <a:ext cx="5190084" cy="14163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1543" y="-40911"/>
            <a:ext cx="1405250" cy="813887"/>
          </a:xfrm>
          <a:prstGeom prst="rect">
            <a:avLst/>
          </a:prstGeom>
        </p:spPr>
      </p:pic>
      <p:graphicFrame>
        <p:nvGraphicFramePr>
          <p:cNvPr id="15" name="Tabla 14"/>
          <p:cNvGraphicFramePr>
            <a:graphicFrameLocks noGrp="1"/>
          </p:cNvGraphicFramePr>
          <p:nvPr/>
        </p:nvGraphicFramePr>
        <p:xfrm>
          <a:off x="6708069" y="2888940"/>
          <a:ext cx="4516462" cy="16017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ASPECTO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s-CO" sz="900" dirty="0"/>
                        <a:t> RESULTADO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s-CO" sz="900" dirty="0"/>
                        <a:t>META ESTABLECIDA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r>
                        <a:rPr lang="es-CO" sz="900" dirty="0"/>
                        <a:t>Consumo</a:t>
                      </a:r>
                      <a:r>
                        <a:rPr lang="es-CO" sz="900" baseline="0" dirty="0"/>
                        <a:t> de energía producida de B100</a:t>
                      </a:r>
                      <a:endParaRPr lang="es-CO" sz="9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57,23 kWh - M3/Ton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75 kWh - M3/Ton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CO" sz="900" dirty="0"/>
                        <a:t>Agua extraída del pozo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4.895 M3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5.300 M3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MX" sz="900" dirty="0"/>
                        <a:t>Consumo de agua en plantas</a:t>
                      </a:r>
                      <a:endParaRPr lang="es-CO" sz="9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0,48 M3/Ton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0,50 M3/Ton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s-MX" sz="900" dirty="0"/>
                        <a:t>Generación de los residuos peligrosos sólidos</a:t>
                      </a:r>
                      <a:endParaRPr lang="es-CO" sz="9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0,19 Kg/Ton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0,20 Kg/Ton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MX" sz="900" dirty="0"/>
                        <a:t>Emisiones generadas por tonelada de B100</a:t>
                      </a:r>
                      <a:endParaRPr lang="es-CO" sz="9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80,83 Kg CO2/Ton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 85 Kg CO2/Ton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CO" sz="900" dirty="0"/>
                        <a:t>Vertimientos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0,12 Ton/Ton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/>
                        <a:t>0,12 Ton/Ton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39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A59DC6-CC1B-4C9F-BC11-E016B135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19</a:t>
            </a:fld>
            <a:endParaRPr lang="es-ES" noProof="0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A5F54727-7198-42F1-84F0-DBD8A755CE2F}"/>
              </a:ext>
            </a:extLst>
          </p:cNvPr>
          <p:cNvSpPr txBox="1">
            <a:spLocks/>
          </p:cNvSpPr>
          <p:nvPr/>
        </p:nvSpPr>
        <p:spPr>
          <a:xfrm>
            <a:off x="603041" y="434074"/>
            <a:ext cx="9065083" cy="92413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600" b="0" i="0" kern="1200">
                <a:solidFill>
                  <a:srgbClr val="009084"/>
                </a:solidFill>
                <a:latin typeface="Titillium WebThin"/>
                <a:ea typeface="+mn-ea"/>
                <a:cs typeface="Titillium Web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Resultado de Auditorías 2021</a:t>
            </a:r>
            <a:endParaRPr lang="es-ES_tradnl" cap="all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Marcador de contenido 5" descr="Imagen que contiene firmar, alimentos, plato, dibujo&#10;&#10;Descripción generada automáticamente">
            <a:extLst>
              <a:ext uri="{FF2B5EF4-FFF2-40B4-BE49-F238E27FC236}">
                <a16:creationId xmlns:a16="http://schemas.microsoft.com/office/drawing/2014/main" id="{F7A9544B-6BD9-4BFA-8794-AF08A1E0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9" y="1961650"/>
            <a:ext cx="1682539" cy="1669916"/>
          </a:xfrm>
          <a:prstGeom prst="rect">
            <a:avLst/>
          </a:prstGeom>
        </p:spPr>
      </p:pic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86E41C27-70B2-40F6-BABB-3BF0A22B3AB4}"/>
              </a:ext>
            </a:extLst>
          </p:cNvPr>
          <p:cNvSpPr txBox="1">
            <a:spLocks/>
          </p:cNvSpPr>
          <p:nvPr/>
        </p:nvSpPr>
        <p:spPr>
          <a:xfrm>
            <a:off x="1196407" y="4990834"/>
            <a:ext cx="2402261" cy="130878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 baseline="0">
                <a:solidFill>
                  <a:schemeClr val="bg1">
                    <a:lumMod val="50000"/>
                  </a:schemeClr>
                </a:solidFill>
                <a:latin typeface="Calibri Light"/>
                <a:ea typeface="+mn-ea"/>
                <a:cs typeface="Calibri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1067"/>
              </a:spcAft>
            </a:pPr>
            <a:endParaRPr lang="es-ES_tradnl" sz="4267" dirty="0">
              <a:solidFill>
                <a:schemeClr val="bg1">
                  <a:lumMod val="65000"/>
                </a:schemeClr>
              </a:solidFill>
              <a:latin typeface="Soho Gothic Pro Medium" panose="020B0603030504020204" pitchFamily="34" charset="0"/>
              <a:cs typeface="Titillium WebRegular"/>
            </a:endParaRP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8294FF2E-7E71-441F-9D81-F3D4A586DA3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97537" y="1787197"/>
            <a:ext cx="3288656" cy="1009412"/>
          </a:xfrm>
          <a:prstGeom prst="bentConnector3">
            <a:avLst>
              <a:gd name="adj1" fmla="val 50000"/>
            </a:avLst>
          </a:prstGeom>
          <a:ln w="12700">
            <a:solidFill>
              <a:srgbClr val="00999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5157966-FFF8-4C12-BBC7-BFC6C2429973}"/>
              </a:ext>
            </a:extLst>
          </p:cNvPr>
          <p:cNvSpPr txBox="1">
            <a:spLocks/>
          </p:cNvSpPr>
          <p:nvPr/>
        </p:nvSpPr>
        <p:spPr>
          <a:xfrm>
            <a:off x="5379346" y="1467873"/>
            <a:ext cx="2654936" cy="1067409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 baseline="0">
                <a:solidFill>
                  <a:schemeClr val="bg1">
                    <a:lumMod val="50000"/>
                  </a:schemeClr>
                </a:solidFill>
                <a:latin typeface="Calibri Light"/>
                <a:ea typeface="+mn-ea"/>
                <a:cs typeface="Calibri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s-CO" sz="1867" dirty="0">
                <a:solidFill>
                  <a:schemeClr val="accent1">
                    <a:lumMod val="50000"/>
                  </a:schemeClr>
                </a:solidFill>
                <a:latin typeface="Soho Gothic Pro Medium" panose="020B06030305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Auditoria Interna SST realizada por ARL.</a:t>
            </a:r>
          </a:p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s-CO" sz="1400" dirty="0">
                <a:solidFill>
                  <a:schemeClr val="accent1">
                    <a:lumMod val="50000"/>
                  </a:schemeClr>
                </a:solidFill>
                <a:latin typeface="Soho Gothic Pro Medium" panose="020B06030305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Enero 2021 </a:t>
            </a:r>
            <a:endParaRPr lang="es-ES_tradnl" sz="1100" dirty="0">
              <a:solidFill>
                <a:schemeClr val="accent1">
                  <a:lumMod val="50000"/>
                </a:schemeClr>
              </a:solidFill>
              <a:latin typeface="Soho Gothic Pro Medium" panose="020B0603030504020204" pitchFamily="34" charset="0"/>
              <a:cs typeface="Titillium WebRegular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54B0844B-B911-49AA-B445-CD03DA9D3C27}"/>
              </a:ext>
            </a:extLst>
          </p:cNvPr>
          <p:cNvSpPr txBox="1">
            <a:spLocks/>
          </p:cNvSpPr>
          <p:nvPr/>
        </p:nvSpPr>
        <p:spPr>
          <a:xfrm>
            <a:off x="986944" y="5333413"/>
            <a:ext cx="2110554" cy="74080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 baseline="0">
                <a:solidFill>
                  <a:schemeClr val="bg1">
                    <a:lumMod val="50000"/>
                  </a:schemeClr>
                </a:solidFill>
                <a:latin typeface="Calibri Light"/>
                <a:ea typeface="+mn-ea"/>
                <a:cs typeface="Calibri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</a:pPr>
            <a:r>
              <a:rPr lang="es-CO" sz="1867" dirty="0">
                <a:solidFill>
                  <a:schemeClr val="accent1">
                    <a:lumMod val="50000"/>
                  </a:schemeClr>
                </a:solidFill>
                <a:latin typeface="Soho Gothic Pro Medium" panose="020B06030305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Auditoria Externa de Seguimiento HSEQ BV</a:t>
            </a:r>
          </a:p>
          <a:p>
            <a:pPr algn="ctr">
              <a:lnSpc>
                <a:spcPct val="107000"/>
              </a:lnSpc>
            </a:pPr>
            <a:r>
              <a:rPr lang="es-CO" sz="1600" dirty="0">
                <a:solidFill>
                  <a:schemeClr val="accent1">
                    <a:lumMod val="50000"/>
                  </a:schemeClr>
                </a:solidFill>
                <a:latin typeface="Soho Gothic Pro Medium" panose="020B0603030504020204" pitchFamily="34" charset="0"/>
                <a:cs typeface="Calibri" panose="020F0502020204030204" pitchFamily="34" charset="0"/>
              </a:rPr>
              <a:t>Enero 2021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latin typeface="Soho Gothic Pro Medium" panose="020B0603030504020204" pitchFamily="34" charset="0"/>
              <a:cs typeface="Titillium WebRegular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9603B216-2D64-43C6-BAEC-829A5C6D2CE3}"/>
              </a:ext>
            </a:extLst>
          </p:cNvPr>
          <p:cNvSpPr txBox="1">
            <a:spLocks/>
          </p:cNvSpPr>
          <p:nvPr/>
        </p:nvSpPr>
        <p:spPr>
          <a:xfrm>
            <a:off x="8756293" y="4638394"/>
            <a:ext cx="2654936" cy="74080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 baseline="0">
                <a:solidFill>
                  <a:schemeClr val="bg1">
                    <a:lumMod val="50000"/>
                  </a:schemeClr>
                </a:solidFill>
                <a:latin typeface="Calibri Light"/>
                <a:ea typeface="+mn-ea"/>
                <a:cs typeface="Calibri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1067"/>
              </a:spcAft>
            </a:pPr>
            <a:r>
              <a:rPr lang="es-CO" sz="1867" dirty="0">
                <a:solidFill>
                  <a:schemeClr val="accent1">
                    <a:lumMod val="50000"/>
                  </a:schemeClr>
                </a:solidFill>
                <a:latin typeface="Soho Gothic Pro Medium" panose="020B0603030504020204" pitchFamily="34" charset="0"/>
                <a:cs typeface="Calibri" panose="020F0502020204030204" pitchFamily="34" charset="0"/>
              </a:rPr>
              <a:t>No se recibieron Auditorias de clientes</a:t>
            </a:r>
            <a:endParaRPr lang="es-ES_tradnl" sz="1467" dirty="0">
              <a:solidFill>
                <a:schemeClr val="accent1">
                  <a:lumMod val="50000"/>
                </a:schemeClr>
              </a:solidFill>
              <a:latin typeface="Soho Gothic Pro Medium" panose="020B0603030504020204" pitchFamily="34" charset="0"/>
              <a:cs typeface="Titillium WebRegular"/>
            </a:endParaRP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92D836A4-3EF0-47EA-8A60-FD4A959490C5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5400000">
            <a:off x="369509" y="4458464"/>
            <a:ext cx="2013660" cy="359861"/>
          </a:xfrm>
          <a:prstGeom prst="bentConnector4">
            <a:avLst>
              <a:gd name="adj1" fmla="val 33751"/>
              <a:gd name="adj2" fmla="val 184699"/>
            </a:avLst>
          </a:prstGeom>
          <a:ln w="12700">
            <a:solidFill>
              <a:srgbClr val="00999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CF074BD5-E09E-42B6-BBA5-D44F005A7C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200067"/>
              </p:ext>
            </p:extLst>
          </p:nvPr>
        </p:nvGraphicFramePr>
        <p:xfrm>
          <a:off x="7620472" y="802291"/>
          <a:ext cx="4229100" cy="2626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3A47D2E1-4E8D-4E6B-935A-38D92211F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356085"/>
              </p:ext>
            </p:extLst>
          </p:nvPr>
        </p:nvGraphicFramePr>
        <p:xfrm>
          <a:off x="3182492" y="38196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BCDBB443-D260-463E-8161-99BC35090E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8" b="13607"/>
          <a:stretch/>
        </p:blipFill>
        <p:spPr>
          <a:xfrm>
            <a:off x="10261796" y="6050318"/>
            <a:ext cx="1789931" cy="49859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B19AD65-6A43-426A-A3AE-987CB3458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57" y="6001807"/>
            <a:ext cx="1042439" cy="59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6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BD14F-92CA-47C9-9DE5-514AF19F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738"/>
            <a:ext cx="10515600" cy="498598"/>
          </a:xfrm>
        </p:spPr>
        <p:txBody>
          <a:bodyPr/>
          <a:lstStyle/>
          <a:p>
            <a:r>
              <a:rPr lang="es-CO" b="1" dirty="0"/>
              <a:t>contenido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EF8360-4E39-407E-AD7B-D52F3D93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2</a:t>
            </a:fld>
            <a:endParaRPr lang="es-ES" noProof="0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81D9350-D151-4C1B-B737-156D6DF03653}"/>
              </a:ext>
            </a:extLst>
          </p:cNvPr>
          <p:cNvSpPr/>
          <p:nvPr/>
        </p:nvSpPr>
        <p:spPr>
          <a:xfrm>
            <a:off x="1573237" y="1576665"/>
            <a:ext cx="9045526" cy="399162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Compromisos revisión por la dirección (2020)</a:t>
            </a:r>
            <a:endParaRPr lang="es-CO" sz="2800" b="1" cap="all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Desempeño y seguimiento de los procesos.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Resultado de auditorias. 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Seguimiento Acciones correctivas, preventivas y de mejora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Mejoras del SIG</a:t>
            </a:r>
            <a:endParaRPr lang="es-CO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DCAB1D-F760-4030-8CF2-EF4A87AE6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8" b="13607"/>
          <a:stretch/>
        </p:blipFill>
        <p:spPr>
          <a:xfrm>
            <a:off x="10344919" y="5941678"/>
            <a:ext cx="1789931" cy="4985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CF401D-96EA-47B6-B5CB-5CD21FF77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04" y="5705827"/>
            <a:ext cx="1285415" cy="7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5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859782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600"/>
              </a:spcBef>
            </a:pPr>
            <a:r>
              <a:rPr lang="es-ES" dirty="0"/>
              <a:t>Próximas entradas de ingresos</a:t>
            </a:r>
          </a:p>
        </p:txBody>
      </p:sp>
      <p:grpSp>
        <p:nvGrpSpPr>
          <p:cNvPr id="184" name="Grupo 183">
            <a:extLst>
              <a:ext uri="{FF2B5EF4-FFF2-40B4-BE49-F238E27FC236}">
                <a16:creationId xmlns:a16="http://schemas.microsoft.com/office/drawing/2014/main" id="{337509D2-0CBC-4371-A05E-AF36659B0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24549" y="4209912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5" name="Rectángulo 184">
              <a:extLst>
                <a:ext uri="{FF2B5EF4-FFF2-40B4-BE49-F238E27FC236}">
                  <a16:creationId xmlns:a16="http://schemas.microsoft.com/office/drawing/2014/main" id="{AA28CFA6-1725-41B9-AFC0-2D9C4C887905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spcBef>
                  <a:spcPts val="600"/>
                </a:spcBef>
              </a:pPr>
              <a:endParaRPr lang="es-ES" sz="3600" b="1" dirty="0">
                <a:latin typeface="+mj-lt"/>
              </a:endParaRPr>
            </a:p>
          </p:txBody>
        </p:sp>
        <p:sp>
          <p:nvSpPr>
            <p:cNvPr id="186" name="Rectángulo 185">
              <a:extLst>
                <a:ext uri="{FF2B5EF4-FFF2-40B4-BE49-F238E27FC236}">
                  <a16:creationId xmlns:a16="http://schemas.microsoft.com/office/drawing/2014/main" id="{AE0232FB-F1E3-4951-A55C-3F3342DF6A13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Plan de acción NC</a:t>
              </a: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AB755EE4-AAED-40FD-A16A-259334EEE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11837" y="4209912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ECC89592-EA05-4F09-AE50-51BC0C185628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spcBef>
                  <a:spcPts val="600"/>
                </a:spcBef>
              </a:pPr>
              <a:endParaRPr lang="es-ES" sz="3600" b="1" dirty="0">
                <a:latin typeface="+mj-lt"/>
              </a:endParaRPr>
            </a:p>
          </p:txBody>
        </p:sp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9CFFF09D-96F9-453A-AC93-BC01E504D3BB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Plan de acción NC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rtlCol="0"/>
          <a:lstStyle/>
          <a:p>
            <a:pPr rtl="0"/>
            <a:r>
              <a:rPr lang="es-ES" dirty="0"/>
              <a:t>Estado de las acciones auditoria externa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es-ES" smtClean="0"/>
              <a:pPr rtl="0"/>
              <a:t>20</a:t>
            </a:fld>
            <a:endParaRPr lang="es-ES" dirty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1550221-8258-42F2-8C5D-7698C3085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11837" y="1656583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spcBef>
                  <a:spcPts val="600"/>
                </a:spcBef>
              </a:pPr>
              <a:endParaRPr lang="es-ES" sz="3600" b="1" dirty="0">
                <a:latin typeface="+mj-lt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Corrección Realizada</a:t>
              </a:r>
            </a:p>
          </p:txBody>
        </p:sp>
      </p:grpSp>
      <p:sp>
        <p:nvSpPr>
          <p:cNvPr id="6" name="Elipse 5">
            <a:extLst>
              <a:ext uri="{FF2B5EF4-FFF2-40B4-BE49-F238E27FC236}">
                <a16:creationId xmlns:a16="http://schemas.microsoft.com/office/drawing/2014/main" id="{97C50A8E-3918-4827-975A-99A3EAB66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77135" y="1254901"/>
            <a:ext cx="757886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NC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82DC834D-A801-489D-B18E-A3C9646F4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24547" y="1658110"/>
            <a:ext cx="3419021" cy="2214588"/>
            <a:chOff x="304800" y="1577182"/>
            <a:chExt cx="3419021" cy="2214588"/>
          </a:xfrm>
          <a:solidFill>
            <a:srgbClr val="4CA6A6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spcBef>
                  <a:spcPts val="600"/>
                </a:spcBef>
              </a:pPr>
              <a:endParaRPr lang="es-ES" sz="3600" b="1" dirty="0">
                <a:latin typeface="+mj-lt"/>
              </a:endParaRPr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Corrección Realizada</a:t>
              </a:r>
            </a:p>
          </p:txBody>
        </p:sp>
      </p:grpSp>
      <p:sp>
        <p:nvSpPr>
          <p:cNvPr id="48" name="Elipse 47">
            <a:extLst>
              <a:ext uri="{FF2B5EF4-FFF2-40B4-BE49-F238E27FC236}">
                <a16:creationId xmlns:a16="http://schemas.microsoft.com/office/drawing/2014/main" id="{151F8D54-5195-4686-B421-E1F7E4D42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5447" y="1289113"/>
            <a:ext cx="757886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NC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FE2AD138-6B8C-40CA-A949-80EE0AE830BE}"/>
              </a:ext>
            </a:extLst>
          </p:cNvPr>
          <p:cNvSpPr/>
          <p:nvPr/>
        </p:nvSpPr>
        <p:spPr>
          <a:xfrm>
            <a:off x="1684055" y="2066087"/>
            <a:ext cx="3419022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>
              <a:spcBef>
                <a:spcPts val="600"/>
              </a:spcBef>
            </a:pPr>
            <a:r>
              <a:rPr lang="es-ES" sz="1400" dirty="0">
                <a:solidFill>
                  <a:schemeClr val="bg1"/>
                </a:solidFill>
              </a:rPr>
              <a:t>No se evidencia que la organización coloca a prueba las acciones de respuestas planificadas acerca de cómo prepararse y responder a situaciones potenciales de emergencia identificadas.</a:t>
            </a:r>
          </a:p>
        </p:txBody>
      </p:sp>
      <p:sp>
        <p:nvSpPr>
          <p:cNvPr id="187" name="Rectángulo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3615574" y="5526242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 rtlCol="0">
            <a:noAutofit/>
          </a:bodyPr>
          <a:lstStyle/>
          <a:p>
            <a:pPr algn="ctr" rtl="0">
              <a:spcBef>
                <a:spcPts val="600"/>
              </a:spcBef>
            </a:pPr>
            <a:r>
              <a:rPr lang="es-ES" sz="1200" dirty="0">
                <a:solidFill>
                  <a:schemeClr val="bg1"/>
                </a:solidFill>
              </a:rPr>
              <a:t>De cumplimiento</a:t>
            </a:r>
          </a:p>
        </p:txBody>
      </p: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7507343" y="5229545"/>
            <a:ext cx="2053431" cy="491403"/>
          </a:xfrm>
          <a:prstGeom prst="rect">
            <a:avLst/>
          </a:prstGeom>
          <a:solidFill>
            <a:srgbClr val="404040"/>
          </a:solidFill>
        </p:spPr>
        <p:txBody>
          <a:bodyPr wrap="none" rtlCol="0">
            <a:noAutofit/>
          </a:bodyPr>
          <a:lstStyle/>
          <a:p>
            <a:pPr algn="ctr" rtl="0">
              <a:spcBef>
                <a:spcPts val="600"/>
              </a:spcBef>
            </a:pPr>
            <a:r>
              <a:rPr lang="es-ES" sz="1200" dirty="0">
                <a:solidFill>
                  <a:schemeClr val="bg1"/>
                </a:solidFill>
              </a:rPr>
              <a:t>Sin documentar en el </a:t>
            </a:r>
            <a:r>
              <a:rPr lang="es-ES" sz="1200" dirty="0" err="1">
                <a:solidFill>
                  <a:schemeClr val="bg1"/>
                </a:solidFill>
              </a:rPr>
              <a:t>Sigsoft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189" name="Rectángulo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3852346" y="5044360"/>
            <a:ext cx="959790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>
              <a:spcBef>
                <a:spcPts val="600"/>
              </a:spcBef>
            </a:pPr>
            <a:r>
              <a:rPr lang="es-ES" sz="2800" b="1" dirty="0">
                <a:solidFill>
                  <a:srgbClr val="CE295E"/>
                </a:solidFill>
                <a:latin typeface="+mj-lt"/>
              </a:rPr>
              <a:t>50 %</a:t>
            </a:r>
          </a:p>
        </p:txBody>
      </p:sp>
      <p:sp>
        <p:nvSpPr>
          <p:cNvPr id="180" name="CuadroTexto 179">
            <a:extLst>
              <a:ext uri="{FF2B5EF4-FFF2-40B4-BE49-F238E27FC236}">
                <a16:creationId xmlns:a16="http://schemas.microsoft.com/office/drawing/2014/main" id="{DBF05F26-5216-4867-BAEC-5B9F4BD04B13}"/>
              </a:ext>
            </a:extLst>
          </p:cNvPr>
          <p:cNvSpPr txBox="1"/>
          <p:nvPr/>
        </p:nvSpPr>
        <p:spPr>
          <a:xfrm>
            <a:off x="1737116" y="5053678"/>
            <a:ext cx="185317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05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Pendiente: Verificar el comportamiento del personal ante las situaciones expuestas en un simulacro ambiental y </a:t>
            </a:r>
            <a:r>
              <a:rPr lang="es-ES" sz="1050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sst</a:t>
            </a:r>
            <a:endParaRPr lang="es-ES" sz="1050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es-ES" sz="1050" dirty="0">
                <a:solidFill>
                  <a:srgbClr val="333333"/>
                </a:solidFill>
                <a:latin typeface="Segoe UI" panose="020B0502040204020203" pitchFamily="34" charset="0"/>
              </a:rPr>
              <a:t>30/06/21</a:t>
            </a:r>
            <a:endParaRPr lang="es-ES" sz="1050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205" name="Imagen 204">
            <a:extLst>
              <a:ext uri="{FF2B5EF4-FFF2-40B4-BE49-F238E27FC236}">
                <a16:creationId xmlns:a16="http://schemas.microsoft.com/office/drawing/2014/main" id="{406F81E0-2BB1-42EB-9A40-165F1489A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8" b="13607"/>
          <a:stretch/>
        </p:blipFill>
        <p:spPr>
          <a:xfrm>
            <a:off x="10320564" y="6511916"/>
            <a:ext cx="1789931" cy="498598"/>
          </a:xfrm>
          <a:prstGeom prst="rect">
            <a:avLst/>
          </a:prstGeom>
        </p:spPr>
      </p:pic>
      <p:pic>
        <p:nvPicPr>
          <p:cNvPr id="206" name="Imagen 205">
            <a:extLst>
              <a:ext uri="{FF2B5EF4-FFF2-40B4-BE49-F238E27FC236}">
                <a16:creationId xmlns:a16="http://schemas.microsoft.com/office/drawing/2014/main" id="{7C54E858-69BA-4A4B-99CA-A00A92D6F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125" y="6463405"/>
            <a:ext cx="1042439" cy="5956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494122-5D6E-4795-89FE-B5F077E8E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31439" y="3484204"/>
            <a:ext cx="265078" cy="260660"/>
          </a:xfrm>
          <a:prstGeom prst="rect">
            <a:avLst/>
          </a:prstGeom>
        </p:spPr>
      </p:pic>
      <p:pic>
        <p:nvPicPr>
          <p:cNvPr id="207" name="Imagen 206">
            <a:extLst>
              <a:ext uri="{FF2B5EF4-FFF2-40B4-BE49-F238E27FC236}">
                <a16:creationId xmlns:a16="http://schemas.microsoft.com/office/drawing/2014/main" id="{78FEB8F7-C6FE-4441-B0B8-271125578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27004" y="3472506"/>
            <a:ext cx="294918" cy="290002"/>
          </a:xfrm>
          <a:prstGeom prst="rect">
            <a:avLst/>
          </a:prstGeom>
        </p:spPr>
      </p:pic>
      <p:sp>
        <p:nvSpPr>
          <p:cNvPr id="208" name="CuadroTexto 207">
            <a:extLst>
              <a:ext uri="{FF2B5EF4-FFF2-40B4-BE49-F238E27FC236}">
                <a16:creationId xmlns:a16="http://schemas.microsoft.com/office/drawing/2014/main" id="{9B943389-D810-4924-B3EA-1CC8769E93D2}"/>
              </a:ext>
            </a:extLst>
          </p:cNvPr>
          <p:cNvSpPr txBox="1"/>
          <p:nvPr/>
        </p:nvSpPr>
        <p:spPr>
          <a:xfrm>
            <a:off x="6928499" y="2062494"/>
            <a:ext cx="32572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La información documentada requerida por el sistema de gestión se debe controlar para asegurarse de que: a) esté disponible y sea idónea para su uso, donde y cuando se necesite</a:t>
            </a:r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26DE5310-D3C9-4EF5-BB4A-73376D6E8C58}"/>
              </a:ext>
            </a:extLst>
          </p:cNvPr>
          <p:cNvSpPr/>
          <p:nvPr/>
        </p:nvSpPr>
        <p:spPr>
          <a:xfrm>
            <a:off x="3393566" y="3871171"/>
            <a:ext cx="314834" cy="33874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Flecha: hacia abajo 48">
            <a:extLst>
              <a:ext uri="{FF2B5EF4-FFF2-40B4-BE49-F238E27FC236}">
                <a16:creationId xmlns:a16="http://schemas.microsoft.com/office/drawing/2014/main" id="{99DAE6EC-C07E-4939-97DD-A431E0802BAF}"/>
              </a:ext>
            </a:extLst>
          </p:cNvPr>
          <p:cNvSpPr/>
          <p:nvPr/>
        </p:nvSpPr>
        <p:spPr>
          <a:xfrm>
            <a:off x="8399699" y="3856760"/>
            <a:ext cx="314834" cy="33874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1578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rtlCol="0"/>
          <a:lstStyle/>
          <a:p>
            <a:pPr rtl="0"/>
            <a:r>
              <a:rPr lang="es-ES" dirty="0"/>
              <a:t>Seguimiento a planes de acción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es-ES" smtClean="0"/>
              <a:pPr rtl="0"/>
              <a:t>21</a:t>
            </a:fld>
            <a:endParaRPr lang="es-ES" dirty="0"/>
          </a:p>
        </p:txBody>
      </p:sp>
      <p:graphicFrame>
        <p:nvGraphicFramePr>
          <p:cNvPr id="10" name="Gráfico 9" descr="Esto es un gráfico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399816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ángulo 12">
            <a:extLst>
              <a:ext uri="{FF2B5EF4-FFF2-40B4-BE49-F238E27FC236}">
                <a16:creationId xmlns:a16="http://schemas.microsoft.com/office/drawing/2014/main" id="{59558963-A249-4EED-94EF-6C0741E91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2700" y="1490978"/>
            <a:ext cx="101600" cy="1002366"/>
          </a:xfrm>
          <a:prstGeom prst="rect">
            <a:avLst/>
          </a:prstGeom>
          <a:solidFill>
            <a:srgbClr val="D0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145C40C-A08D-4984-A61C-A64C2C04D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2700" y="4784367"/>
            <a:ext cx="101600" cy="100236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Cuadro de texto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9231877" y="1561275"/>
            <a:ext cx="280544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 DOCUMENTAR</a:t>
            </a: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NC de la auditoria Externa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 NC de la auditoria interna de SST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Cuadro de texto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9231878" y="5177828"/>
            <a:ext cx="269342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proceso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34FFC4B-C0FD-40B7-84F6-1581A1DBE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430022" y="1490978"/>
            <a:ext cx="101600" cy="1002366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6DF1C4B-6BC2-4B51-8433-E3F484209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B6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es-ES" dirty="0"/>
          </a:p>
        </p:txBody>
      </p:sp>
      <p:sp>
        <p:nvSpPr>
          <p:cNvPr id="20" name="Cuadro de texto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509022" y="1884439"/>
            <a:ext cx="269342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ABIERTAS</a:t>
            </a:r>
          </a:p>
        </p:txBody>
      </p:sp>
      <p:sp>
        <p:nvSpPr>
          <p:cNvPr id="21" name="Cuadro de texto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5177828"/>
            <a:ext cx="269342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CERRADAS</a:t>
            </a:r>
          </a:p>
        </p:txBody>
      </p:sp>
      <p:sp>
        <p:nvSpPr>
          <p:cNvPr id="23" name="Cuadro de texto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6885744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r>
              <a:rPr lang="es-ES" sz="4000" b="1" dirty="0">
                <a:solidFill>
                  <a:srgbClr val="CF285E"/>
                </a:solidFill>
                <a:latin typeface="+mj-lt"/>
              </a:rPr>
              <a:t>15</a:t>
            </a:r>
          </a:p>
        </p:txBody>
      </p:sp>
      <p:sp>
        <p:nvSpPr>
          <p:cNvPr id="24" name="Cuadro de texto 47">
            <a:extLst>
              <a:ext uri="{FF2B5EF4-FFF2-40B4-BE49-F238E27FC236}">
                <a16:creationId xmlns:a16="http://schemas.microsoft.com/office/drawing/2014/main" id="{EE9CFF36-DC03-46FB-B2EF-37A7DD0E30C4}"/>
              </a:ext>
            </a:extLst>
          </p:cNvPr>
          <p:cNvSpPr txBox="1"/>
          <p:nvPr/>
        </p:nvSpPr>
        <p:spPr>
          <a:xfrm>
            <a:off x="6885744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r>
              <a:rPr lang="es-ES" sz="4000" b="1" dirty="0">
                <a:solidFill>
                  <a:srgbClr val="A6A6A6"/>
                </a:solidFill>
                <a:latin typeface="+mj-lt"/>
              </a:rPr>
              <a:t>17</a:t>
            </a:r>
          </a:p>
        </p:txBody>
      </p:sp>
      <p:sp>
        <p:nvSpPr>
          <p:cNvPr id="25" name="Cuadro de texto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4000" b="1" dirty="0">
                <a:solidFill>
                  <a:srgbClr val="434343"/>
                </a:solidFill>
                <a:latin typeface="+mj-lt"/>
              </a:rPr>
              <a:t>4</a:t>
            </a:r>
          </a:p>
        </p:txBody>
      </p:sp>
      <p:sp>
        <p:nvSpPr>
          <p:cNvPr id="26" name="Cuadro de texto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4000" b="1" dirty="0">
                <a:solidFill>
                  <a:srgbClr val="B5B5FF"/>
                </a:solidFill>
                <a:latin typeface="+mj-lt"/>
              </a:rPr>
              <a:t>8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48370EC-93CF-4185-B0DC-9C1D1EDE58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8" b="13607"/>
          <a:stretch/>
        </p:blipFill>
        <p:spPr>
          <a:xfrm>
            <a:off x="10344919" y="5941678"/>
            <a:ext cx="1789931" cy="49859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8B975FD-2E47-49A1-A311-A4CF4953D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80" y="5893167"/>
            <a:ext cx="1042439" cy="59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4E65E-4494-4F8D-8D54-87BB56AD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/>
          <a:lstStyle/>
          <a:p>
            <a:r>
              <a:rPr lang="es-CO" dirty="0"/>
              <a:t>Estado de acciones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18C9A4-F31B-4636-BC2B-B2C26369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22</a:t>
            </a:fld>
            <a:endParaRPr lang="es-ES" noProof="0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B12738F3-DD42-43F9-A508-D6ACFC7769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5254035"/>
              </p:ext>
            </p:extLst>
          </p:nvPr>
        </p:nvGraphicFramePr>
        <p:xfrm>
          <a:off x="346379" y="1488873"/>
          <a:ext cx="8988625" cy="4268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180B0E9A-1291-466E-8A8C-13725B6D4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8" b="13607"/>
          <a:stretch/>
        </p:blipFill>
        <p:spPr>
          <a:xfrm>
            <a:off x="10344919" y="5941678"/>
            <a:ext cx="1789931" cy="4985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C6F256-AF3C-48C4-907A-A847FFA17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80" y="5893167"/>
            <a:ext cx="1042439" cy="59562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62ECF56-B69E-4EC6-B7AF-F9D8B15C5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51513" y="2212276"/>
            <a:ext cx="2184948" cy="3008329"/>
            <a:chOff x="838200" y="1585012"/>
            <a:chExt cx="3028950" cy="4626526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3375308-EC5E-4A68-B50E-0EA99EFA4939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479DA33-244F-4204-9205-282003B9F5B0}"/>
                </a:ext>
              </a:extLst>
            </p:cNvPr>
            <p:cNvGrpSpPr/>
            <p:nvPr/>
          </p:nvGrpSpPr>
          <p:grpSpPr>
            <a:xfrm>
              <a:off x="1479926" y="2275971"/>
              <a:ext cx="2059686" cy="1920940"/>
              <a:chOff x="1038057" y="3122651"/>
              <a:chExt cx="3781664" cy="3526921"/>
            </a:xfrm>
          </p:grpSpPr>
          <p:graphicFrame>
            <p:nvGraphicFramePr>
              <p:cNvPr id="18" name="Gráfico 17">
                <a:extLst>
                  <a:ext uri="{FF2B5EF4-FFF2-40B4-BE49-F238E27FC236}">
                    <a16:creationId xmlns:a16="http://schemas.microsoft.com/office/drawing/2014/main" id="{4C41D270-FA46-445A-AAC5-4B9D6063861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64477880"/>
                  </p:ext>
                </p:extLst>
              </p:nvPr>
            </p:nvGraphicFramePr>
            <p:xfrm>
              <a:off x="1038057" y="3122651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19" name="Rombo 18">
                <a:extLst>
                  <a:ext uri="{FF2B5EF4-FFF2-40B4-BE49-F238E27FC236}">
                    <a16:creationId xmlns:a16="http://schemas.microsoft.com/office/drawing/2014/main" id="{6B348E1E-4601-43D3-93FA-8B9565A5F3ED}"/>
                  </a:ext>
                </a:extLst>
              </p:cNvPr>
              <p:cNvSpPr/>
              <p:nvPr/>
            </p:nvSpPr>
            <p:spPr>
              <a:xfrm>
                <a:off x="1440527" y="3650988"/>
                <a:ext cx="1561071" cy="1609873"/>
              </a:xfrm>
              <a:custGeom>
                <a:avLst/>
                <a:gdLst>
                  <a:gd name="connsiteX0" fmla="*/ 0 w 758467"/>
                  <a:gd name="connsiteY0" fmla="*/ 285069 h 570138"/>
                  <a:gd name="connsiteX1" fmla="*/ 379234 w 758467"/>
                  <a:gd name="connsiteY1" fmla="*/ 0 h 570138"/>
                  <a:gd name="connsiteX2" fmla="*/ 758467 w 758467"/>
                  <a:gd name="connsiteY2" fmla="*/ 285069 h 570138"/>
                  <a:gd name="connsiteX3" fmla="*/ 379234 w 758467"/>
                  <a:gd name="connsiteY3" fmla="*/ 570138 h 570138"/>
                  <a:gd name="connsiteX4" fmla="*/ 0 w 758467"/>
                  <a:gd name="connsiteY4" fmla="*/ 285069 h 570138"/>
                  <a:gd name="connsiteX0" fmla="*/ 0 w 613324"/>
                  <a:gd name="connsiteY0" fmla="*/ 285069 h 570138"/>
                  <a:gd name="connsiteX1" fmla="*/ 379234 w 613324"/>
                  <a:gd name="connsiteY1" fmla="*/ 0 h 570138"/>
                  <a:gd name="connsiteX2" fmla="*/ 613324 w 613324"/>
                  <a:gd name="connsiteY2" fmla="*/ 285069 h 570138"/>
                  <a:gd name="connsiteX3" fmla="*/ 379234 w 613324"/>
                  <a:gd name="connsiteY3" fmla="*/ 570138 h 570138"/>
                  <a:gd name="connsiteX4" fmla="*/ 0 w 613324"/>
                  <a:gd name="connsiteY4" fmla="*/ 285069 h 570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3324" h="570138">
                    <a:moveTo>
                      <a:pt x="0" y="285069"/>
                    </a:moveTo>
                    <a:lnTo>
                      <a:pt x="379234" y="0"/>
                    </a:lnTo>
                    <a:lnTo>
                      <a:pt x="613324" y="285069"/>
                    </a:lnTo>
                    <a:lnTo>
                      <a:pt x="379234" y="570138"/>
                    </a:lnTo>
                    <a:lnTo>
                      <a:pt x="0" y="2850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s-ES" sz="1400" b="1" dirty="0">
                    <a:solidFill>
                      <a:srgbClr val="4CA6A6"/>
                    </a:solidFill>
                  </a:rPr>
                  <a:t>87 %</a:t>
                </a:r>
              </a:p>
            </p:txBody>
          </p:sp>
        </p:grpSp>
        <p:sp>
          <p:nvSpPr>
            <p:cNvPr id="12" name="Rectángulo: Esquinas redondeadas 6">
              <a:extLst>
                <a:ext uri="{FF2B5EF4-FFF2-40B4-BE49-F238E27FC236}">
                  <a16:creationId xmlns:a16="http://schemas.microsoft.com/office/drawing/2014/main" id="{F03DDB79-417E-4F8D-8211-3132368E832C}"/>
                </a:ext>
              </a:extLst>
            </p:cNvPr>
            <p:cNvSpPr/>
            <p:nvPr/>
          </p:nvSpPr>
          <p:spPr>
            <a:xfrm>
              <a:off x="1005963" y="1585012"/>
              <a:ext cx="2533650" cy="766797"/>
            </a:xfrm>
            <a:prstGeom prst="roundRect">
              <a:avLst>
                <a:gd name="adj" fmla="val 50000"/>
              </a:avLst>
            </a:prstGeom>
            <a:solidFill>
              <a:srgbClr val="4CA6A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sz="1400" dirty="0"/>
                <a:t>Eficacia de las acciones cerradas</a:t>
              </a:r>
            </a:p>
          </p:txBody>
        </p:sp>
        <p:sp>
          <p:nvSpPr>
            <p:cNvPr id="13" name="Cuadro de texto 47">
              <a:extLst>
                <a:ext uri="{FF2B5EF4-FFF2-40B4-BE49-F238E27FC236}">
                  <a16:creationId xmlns:a16="http://schemas.microsoft.com/office/drawing/2014/main" id="{2AA573E8-C668-45B2-9EE4-81E7CC96E034}"/>
                </a:ext>
              </a:extLst>
            </p:cNvPr>
            <p:cNvSpPr txBox="1"/>
            <p:nvPr/>
          </p:nvSpPr>
          <p:spPr>
            <a:xfrm>
              <a:off x="1005963" y="4396127"/>
              <a:ext cx="2693422" cy="236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0967F43-7315-4747-9C16-4F0F26766C9F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15" name="Rectángulo: Esquinas redondeadas 7">
                <a:extLst>
                  <a:ext uri="{FF2B5EF4-FFF2-40B4-BE49-F238E27FC236}">
                    <a16:creationId xmlns:a16="http://schemas.microsoft.com/office/drawing/2014/main" id="{7E40C75E-9B1B-469B-9492-1D2A20FEA6ED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dirty="0"/>
              </a:p>
            </p:txBody>
          </p:sp>
          <p:sp>
            <p:nvSpPr>
              <p:cNvPr id="16" name="Rectángulo: Esquinas redondeadas 50">
                <a:extLst>
                  <a:ext uri="{FF2B5EF4-FFF2-40B4-BE49-F238E27FC236}">
                    <a16:creationId xmlns:a16="http://schemas.microsoft.com/office/drawing/2014/main" id="{63F78D9E-262A-41E0-B50B-3591E7C0544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dirty="0"/>
              </a:p>
            </p:txBody>
          </p:sp>
          <p:sp>
            <p:nvSpPr>
              <p:cNvPr id="17" name="Rectángulo: Esquinas redondeadas 51">
                <a:extLst>
                  <a:ext uri="{FF2B5EF4-FFF2-40B4-BE49-F238E27FC236}">
                    <a16:creationId xmlns:a16="http://schemas.microsoft.com/office/drawing/2014/main" id="{9D2F2457-D97B-470D-B04F-22FA2CBEBEA2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5024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777284" y="6437065"/>
            <a:ext cx="653770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1200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Página 11</a:t>
            </a:r>
            <a:endParaRPr lang="es-ES" sz="1400" b="1" dirty="0">
              <a:ln w="18415" cmpd="sng">
                <a:noFill/>
                <a:prstDash val="solid"/>
              </a:ln>
              <a:solidFill>
                <a:prstClr val="white">
                  <a:lumMod val="50000"/>
                </a:prst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7202"/>
            <a:ext cx="4466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6888088" y="407202"/>
            <a:ext cx="46822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091813" y="805697"/>
            <a:ext cx="6024727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CO" sz="240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ESTADO DE ACCIONES EN MATERIA AMBIENTAL </a:t>
            </a:r>
            <a:endParaRPr lang="es-ES" sz="600" dirty="0">
              <a:ln w="18415" cmpd="sng">
                <a:noFill/>
                <a:prstDash val="solid"/>
              </a:ln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441117" y="962494"/>
            <a:ext cx="170290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2000" u="sng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SEGUIMIENTOS</a:t>
            </a:r>
          </a:p>
        </p:txBody>
      </p:sp>
      <p:sp>
        <p:nvSpPr>
          <p:cNvPr id="15" name="12 Rectángulo">
            <a:extLst>
              <a:ext uri="{FF2B5EF4-FFF2-40B4-BE49-F238E27FC236}">
                <a16:creationId xmlns:a16="http://schemas.microsoft.com/office/drawing/2014/main" id="{FFF35AFB-3C54-4115-B34B-287A37755DC5}"/>
              </a:ext>
            </a:extLst>
          </p:cNvPr>
          <p:cNvSpPr/>
          <p:nvPr/>
        </p:nvSpPr>
        <p:spPr>
          <a:xfrm>
            <a:off x="837783" y="1442369"/>
            <a:ext cx="7490320" cy="538609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algn="just" defTabSz="457200"/>
            <a:r>
              <a:rPr lang="es-MX" sz="1600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A corte del mes de mayo en el </a:t>
            </a:r>
            <a:r>
              <a:rPr lang="es-MX" sz="1600" b="1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SIG </a:t>
            </a:r>
            <a:r>
              <a:rPr lang="es-MX" sz="1600" b="1" dirty="0" err="1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Soft</a:t>
            </a:r>
            <a:r>
              <a:rPr lang="es-MX" sz="1600" b="1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s-MX" sz="1600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se reportó 6 planes de acción abiertos. Con base al debido seguimiento se obtuvo la siguiente información: 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420" y="-50012"/>
            <a:ext cx="1405250" cy="8138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558" y="1442369"/>
            <a:ext cx="1766275" cy="1191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837783" y="2183489"/>
          <a:ext cx="7620000" cy="30042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6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7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43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COMPONENTE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ID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ESTADO</a:t>
                      </a:r>
                      <a:r>
                        <a:rPr lang="es-CO" sz="1000" baseline="0" dirty="0"/>
                        <a:t> DEL HALLAZGO </a:t>
                      </a:r>
                      <a:endParaRPr lang="es-CO" sz="1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Gestión</a:t>
                      </a:r>
                      <a:r>
                        <a:rPr lang="es-CO" sz="1200" baseline="0" dirty="0"/>
                        <a:t> integral </a:t>
                      </a:r>
                      <a:endParaRPr lang="es-CO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51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Las acciones</a:t>
                      </a:r>
                      <a:r>
                        <a:rPr lang="es-CO" sz="1000" baseline="0" dirty="0"/>
                        <a:t> del PH se les dio el debido cumplimiento dentro de los tiempos estipulados. </a:t>
                      </a:r>
                    </a:p>
                    <a:p>
                      <a:pPr algn="ctr"/>
                      <a:r>
                        <a:rPr lang="es-CO" sz="1000" baseline="0" dirty="0"/>
                        <a:t>Queda pendiente por cumplir las acciones del VA  -  están dentro de los límites  de cumplimiento , para dar cierre  al hallazgo. </a:t>
                      </a:r>
                      <a:endParaRPr lang="es-CO" sz="1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43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Gestión Ambiental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22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Las</a:t>
                      </a:r>
                      <a:r>
                        <a:rPr lang="es-CO" sz="1000" baseline="0" dirty="0"/>
                        <a:t> acciones  del VA están dentro de los límites de cumplimiento. Sin embargo ya se están ejecutando las debidas acciones para dar  cierre al hallazgo en mención.  </a:t>
                      </a:r>
                      <a:endParaRPr lang="es-CO" sz="1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43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Gestión Ambiental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21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Queda pendiente</a:t>
                      </a:r>
                      <a:r>
                        <a:rPr lang="es-CO" sz="1000" baseline="0" dirty="0"/>
                        <a:t> el cierre del hallazgo por la acción de A . Se esta ejecutando las debidas acciones para dar el cierre del mismo.  - Esta dentro de los limites de cumplimiento. </a:t>
                      </a:r>
                      <a:endParaRPr lang="es-CO" sz="1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175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Gestión Ambiental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19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dirty="0"/>
                        <a:t>Queda pendiente</a:t>
                      </a:r>
                      <a:r>
                        <a:rPr lang="es-CO" sz="1000" baseline="0" dirty="0"/>
                        <a:t> el cierre del hallazgo por la acción de A . Se esta ejecutando las debidas acciones para dar el cierre del mismo. -  Esta dentro de los limites de cumplimiento. </a:t>
                      </a:r>
                      <a:endParaRPr lang="es-CO" sz="1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43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Gestión Ambiental</a:t>
                      </a:r>
                      <a:r>
                        <a:rPr lang="es-CO" sz="1200" baseline="0" dirty="0"/>
                        <a:t> </a:t>
                      </a:r>
                      <a:endParaRPr lang="es-CO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18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Queda</a:t>
                      </a:r>
                      <a:r>
                        <a:rPr lang="es-CO" sz="1000" baseline="0" dirty="0"/>
                        <a:t> pendiente por ejecutar las acciones del VA. Sin embargo se están tomando las medidas pertinentes para dar cierre del mismo. – Esta dentro de los limites de cumplimiento. </a:t>
                      </a:r>
                      <a:endParaRPr lang="es-CO" sz="1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Gestión</a:t>
                      </a:r>
                      <a:r>
                        <a:rPr lang="es-CO" sz="1200" baseline="0" dirty="0"/>
                        <a:t> Ambiental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17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Queda pendiente por ejecutar las acciones del VA. Sin embargo se están tomando las medidas pertinentes para dar cierre del mismo. – Esta dentro de los limites de cumplimiento. </a:t>
                      </a:r>
                    </a:p>
                    <a:p>
                      <a:pPr algn="ctr"/>
                      <a:endParaRPr lang="es-CO" sz="12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3893599356"/>
              </p:ext>
            </p:extLst>
          </p:nvPr>
        </p:nvGraphicFramePr>
        <p:xfrm>
          <a:off x="4079776" y="962494"/>
          <a:ext cx="7620000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171" y="5517232"/>
            <a:ext cx="3045732" cy="97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18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777284" y="6437065"/>
            <a:ext cx="653770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1200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Página 11</a:t>
            </a:r>
            <a:endParaRPr lang="es-ES" sz="1400" b="1" dirty="0">
              <a:ln w="18415" cmpd="sng">
                <a:noFill/>
                <a:prstDash val="solid"/>
              </a:ln>
              <a:solidFill>
                <a:prstClr val="white">
                  <a:lumMod val="50000"/>
                </a:prst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7202"/>
            <a:ext cx="4466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6888088" y="407202"/>
            <a:ext cx="46822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629241" y="805697"/>
            <a:ext cx="4949881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ES" sz="240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NOVEDADES EN </a:t>
            </a:r>
            <a:r>
              <a:rPr lang="es-CO" sz="240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REQUISITOS LEGALES</a:t>
            </a:r>
            <a:endParaRPr lang="es-ES" sz="600" dirty="0">
              <a:ln w="18415" cmpd="sng">
                <a:noFill/>
                <a:prstDash val="solid"/>
              </a:ln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5" name="12 Rectángulo">
            <a:extLst>
              <a:ext uri="{FF2B5EF4-FFF2-40B4-BE49-F238E27FC236}">
                <a16:creationId xmlns:a16="http://schemas.microsoft.com/office/drawing/2014/main" id="{FFF35AFB-3C54-4115-B34B-287A37755DC5}"/>
              </a:ext>
            </a:extLst>
          </p:cNvPr>
          <p:cNvSpPr/>
          <p:nvPr/>
        </p:nvSpPr>
        <p:spPr>
          <a:xfrm>
            <a:off x="837782" y="1594247"/>
            <a:ext cx="10706121" cy="323165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algn="just" defTabSz="457200"/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Se contempla la actualización del siguiente grupo de disposiciones legales: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420" y="-50012"/>
            <a:ext cx="1405250" cy="813887"/>
          </a:xfrm>
          <a:prstGeom prst="rect">
            <a:avLst/>
          </a:prstGeom>
        </p:spPr>
      </p:pic>
      <p:sp>
        <p:nvSpPr>
          <p:cNvPr id="16" name="12 Rectángulo">
            <a:extLst>
              <a:ext uri="{FF2B5EF4-FFF2-40B4-BE49-F238E27FC236}">
                <a16:creationId xmlns:a16="http://schemas.microsoft.com/office/drawing/2014/main" id="{DE4CCC88-4E90-4E2B-8DC2-CC195E259722}"/>
              </a:ext>
            </a:extLst>
          </p:cNvPr>
          <p:cNvSpPr/>
          <p:nvPr/>
        </p:nvSpPr>
        <p:spPr>
          <a:xfrm>
            <a:off x="1406308" y="5487773"/>
            <a:ext cx="9061473" cy="600164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algn="ctr" defTabSz="457200"/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Adicionalmente, se realizar</a:t>
            </a:r>
            <a:r>
              <a:rPr lang="es-CO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á</a:t>
            </a:r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 una revisión general durante el mes de Junio de todos los requisitos legales aplicables y relacionados a la organización.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96CA732-C61D-4545-947B-B9693F19D5EC}"/>
              </a:ext>
            </a:extLst>
          </p:cNvPr>
          <p:cNvGraphicFramePr>
            <a:graphicFrameLocks noGrp="1"/>
          </p:cNvGraphicFramePr>
          <p:nvPr/>
        </p:nvGraphicFramePr>
        <p:xfrm>
          <a:off x="715534" y="2491451"/>
          <a:ext cx="10760933" cy="26822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881728">
                  <a:extLst>
                    <a:ext uri="{9D8B030D-6E8A-4147-A177-3AD203B41FA5}">
                      <a16:colId xmlns:a16="http://schemas.microsoft.com/office/drawing/2014/main" val="172442635"/>
                    </a:ext>
                  </a:extLst>
                </a:gridCol>
                <a:gridCol w="1282152">
                  <a:extLst>
                    <a:ext uri="{9D8B030D-6E8A-4147-A177-3AD203B41FA5}">
                      <a16:colId xmlns:a16="http://schemas.microsoft.com/office/drawing/2014/main" val="479823870"/>
                    </a:ext>
                  </a:extLst>
                </a:gridCol>
                <a:gridCol w="606559">
                  <a:extLst>
                    <a:ext uri="{9D8B030D-6E8A-4147-A177-3AD203B41FA5}">
                      <a16:colId xmlns:a16="http://schemas.microsoft.com/office/drawing/2014/main" val="3229987231"/>
                    </a:ext>
                  </a:extLst>
                </a:gridCol>
                <a:gridCol w="1472100">
                  <a:extLst>
                    <a:ext uri="{9D8B030D-6E8A-4147-A177-3AD203B41FA5}">
                      <a16:colId xmlns:a16="http://schemas.microsoft.com/office/drawing/2014/main" val="970032406"/>
                    </a:ext>
                  </a:extLst>
                </a:gridCol>
                <a:gridCol w="920000">
                  <a:extLst>
                    <a:ext uri="{9D8B030D-6E8A-4147-A177-3AD203B41FA5}">
                      <a16:colId xmlns:a16="http://schemas.microsoft.com/office/drawing/2014/main" val="1590936783"/>
                    </a:ext>
                  </a:extLst>
                </a:gridCol>
                <a:gridCol w="2570962">
                  <a:extLst>
                    <a:ext uri="{9D8B030D-6E8A-4147-A177-3AD203B41FA5}">
                      <a16:colId xmlns:a16="http://schemas.microsoft.com/office/drawing/2014/main" val="1593196842"/>
                    </a:ext>
                  </a:extLst>
                </a:gridCol>
                <a:gridCol w="3027432">
                  <a:extLst>
                    <a:ext uri="{9D8B030D-6E8A-4147-A177-3AD203B41FA5}">
                      <a16:colId xmlns:a16="http://schemas.microsoft.com/office/drawing/2014/main" val="3308472230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>
                          <a:effectLst/>
                          <a:latin typeface="Arial Narrow" panose="020B0606020202030204" pitchFamily="34" charset="0"/>
                        </a:rPr>
                        <a:t>Residuos</a:t>
                      </a:r>
                      <a:endParaRPr lang="es-CO" sz="16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DCFC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RESOLUCIÓN</a:t>
                      </a:r>
                      <a:endParaRPr lang="es-CO" sz="16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2184</a:t>
                      </a:r>
                      <a:endParaRPr lang="es-CO" sz="16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Arial Narrow" panose="020B0606020202030204" pitchFamily="34" charset="0"/>
                        </a:rPr>
                        <a:t>Ministerio de Ambiente y Desarrollo Sostenible</a:t>
                      </a:r>
                      <a:endParaRPr lang="es-ES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>
                          <a:effectLst/>
                          <a:latin typeface="Arial Narrow" panose="020B0606020202030204" pitchFamily="34" charset="0"/>
                        </a:rPr>
                        <a:t>26 de dic. de 2019</a:t>
                      </a:r>
                      <a:endParaRPr lang="fr-FR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Arial Narrow" panose="020B0606020202030204" pitchFamily="34" charset="0"/>
                        </a:rPr>
                        <a:t>Modificación de la Res. 668 de 2016 sobre uso racional de bolsas plásticas y otras disposiciones.</a:t>
                      </a:r>
                      <a:endParaRPr lang="es-ES" sz="16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Arial Narrow" panose="020B0606020202030204" pitchFamily="34" charset="0"/>
                        </a:rPr>
                        <a:t>Adoptar el nuevo código de colores para la separación de residuos solidos en la fuente.</a:t>
                      </a:r>
                      <a:endParaRPr lang="es-ES" sz="16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516146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>
                          <a:effectLst/>
                          <a:latin typeface="Arial Narrow" panose="020B0606020202030204" pitchFamily="34" charset="0"/>
                        </a:rPr>
                        <a:t>Residuos</a:t>
                      </a:r>
                      <a:endParaRPr lang="es-CO" sz="16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DCFC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RESOLUCIÓN</a:t>
                      </a:r>
                      <a:endParaRPr lang="es-CO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1342</a:t>
                      </a:r>
                      <a:endParaRPr lang="es-CO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Arial Narrow" panose="020B0606020202030204" pitchFamily="34" charset="0"/>
                        </a:rPr>
                        <a:t>Ministerio de Ambiente y Desarrollo Sostenible</a:t>
                      </a:r>
                      <a:endParaRPr lang="es-ES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>
                          <a:effectLst/>
                          <a:latin typeface="Arial Narrow" panose="020B0606020202030204" pitchFamily="34" charset="0"/>
                        </a:rPr>
                        <a:t>24 de dic. de 2020</a:t>
                      </a:r>
                      <a:endParaRPr lang="fr-FR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Arial Narrow" panose="020B0606020202030204" pitchFamily="34" charset="0"/>
                        </a:rPr>
                        <a:t>Modificación de la Res. 1407 de 2018 y se toman otras determinaciones.</a:t>
                      </a:r>
                      <a:endParaRPr lang="es-ES" sz="16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Arial Narrow" panose="020B0606020202030204" pitchFamily="34" charset="0"/>
                        </a:rPr>
                        <a:t>Presentacion del Plan y del Informe de avance </a:t>
                      </a:r>
                      <a:endParaRPr lang="es-ES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9691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>
                          <a:effectLst/>
                          <a:latin typeface="Arial Narrow" panose="020B0606020202030204" pitchFamily="34" charset="0"/>
                        </a:rPr>
                        <a:t>Cambio Climático</a:t>
                      </a:r>
                      <a:endParaRPr lang="es-CO" sz="16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DCFC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Ley</a:t>
                      </a:r>
                      <a:endParaRPr lang="es-CO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  <a:latin typeface="Arial Narrow" panose="020B0606020202030204" pitchFamily="34" charset="0"/>
                        </a:rPr>
                        <a:t>1931</a:t>
                      </a:r>
                      <a:endParaRPr lang="es-CO" sz="16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Congreso Nacional</a:t>
                      </a:r>
                      <a:endParaRPr lang="es-CO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  <a:latin typeface="Arial Narrow" panose="020B0606020202030204" pitchFamily="34" charset="0"/>
                        </a:rPr>
                        <a:t>27 de jul. de 2018</a:t>
                      </a:r>
                      <a:endParaRPr lang="es-CO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>
                          <a:effectLst/>
                          <a:latin typeface="Arial Narrow" panose="020B0606020202030204" pitchFamily="34" charset="0"/>
                        </a:rPr>
                        <a:t>Por la cual se establecen las directrices para la Gestión del Cambio Climático</a:t>
                      </a:r>
                      <a:endParaRPr lang="es-ES" sz="1600" b="0" i="0" u="none" strike="noStrike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Arial Narrow" panose="020B0606020202030204" pitchFamily="34" charset="0"/>
                        </a:rPr>
                        <a:t>Adopción e incorporación de directrices y lineamientos para la gestión del Cambio Climático </a:t>
                      </a:r>
                      <a:endParaRPr lang="es-ES" sz="16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328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718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644241-7A1D-44C1-A0A9-A9C2D583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25</a:t>
            </a:fld>
            <a:endParaRPr lang="es-ES" noProof="0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2C3E5334-9AA2-45AC-BA16-119817156035}"/>
              </a:ext>
            </a:extLst>
          </p:cNvPr>
          <p:cNvSpPr txBox="1">
            <a:spLocks/>
          </p:cNvSpPr>
          <p:nvPr/>
        </p:nvSpPr>
        <p:spPr>
          <a:xfrm>
            <a:off x="726618" y="657933"/>
            <a:ext cx="8679439" cy="92413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600" b="0" i="0" kern="1200">
                <a:solidFill>
                  <a:srgbClr val="009084"/>
                </a:solidFill>
                <a:latin typeface="Titillium WebThin"/>
                <a:ea typeface="+mn-ea"/>
                <a:cs typeface="Titillium Web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>
                <a:solidFill>
                  <a:srgbClr val="009999"/>
                </a:solidFill>
                <a:latin typeface="Soho Gothic Pro" panose="020B0503030504020204" pitchFamily="34" charset="0"/>
                <a:cs typeface="Calibri" panose="020F0502020204030204" pitchFamily="34" charset="0"/>
              </a:rPr>
              <a:t>Cambios en el SIG</a:t>
            </a:r>
          </a:p>
        </p:txBody>
      </p:sp>
      <p:pic>
        <p:nvPicPr>
          <p:cNvPr id="6" name="Marcador de contenido 47" descr="Icono&#10;&#10;Descripción generada automáticamente">
            <a:extLst>
              <a:ext uri="{FF2B5EF4-FFF2-40B4-BE49-F238E27FC236}">
                <a16:creationId xmlns:a16="http://schemas.microsoft.com/office/drawing/2014/main" id="{A8B3CBBD-14D6-4641-BDD8-6DF94F7F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32" y="1729676"/>
            <a:ext cx="821940" cy="821940"/>
          </a:xfrm>
          <a:prstGeom prst="rect">
            <a:avLst/>
          </a:prstGeom>
        </p:spPr>
      </p:pic>
      <p:sp>
        <p:nvSpPr>
          <p:cNvPr id="7" name="161 Rectángulo">
            <a:extLst>
              <a:ext uri="{FF2B5EF4-FFF2-40B4-BE49-F238E27FC236}">
                <a16:creationId xmlns:a16="http://schemas.microsoft.com/office/drawing/2014/main" id="{B480CCC4-ACDD-4FFE-99A3-2C7A05BBAC81}"/>
              </a:ext>
            </a:extLst>
          </p:cNvPr>
          <p:cNvSpPr/>
          <p:nvPr/>
        </p:nvSpPr>
        <p:spPr bwMode="auto">
          <a:xfrm>
            <a:off x="3716069" y="3026556"/>
            <a:ext cx="1390151" cy="3167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200" b="1" dirty="0">
                <a:solidFill>
                  <a:srgbClr val="7030A0"/>
                </a:solidFill>
                <a:latin typeface="Soho Gothic Pro" panose="020B0503030504020204" pitchFamily="34" charset="0"/>
              </a:rPr>
              <a:t>Gestión de Compras</a:t>
            </a:r>
          </a:p>
          <a:p>
            <a:pPr algn="ctr">
              <a:defRPr/>
            </a:pPr>
            <a:endParaRPr lang="es-CO" sz="1200" b="1" dirty="0">
              <a:solidFill>
                <a:srgbClr val="7030A0"/>
              </a:solidFill>
              <a:latin typeface="Soho Gothic Pro" panose="020B0503030504020204" pitchFamily="34" charset="0"/>
            </a:endParaRPr>
          </a:p>
        </p:txBody>
      </p:sp>
      <p:sp>
        <p:nvSpPr>
          <p:cNvPr id="8" name="161 Rectángulo">
            <a:extLst>
              <a:ext uri="{FF2B5EF4-FFF2-40B4-BE49-F238E27FC236}">
                <a16:creationId xmlns:a16="http://schemas.microsoft.com/office/drawing/2014/main" id="{D1514BE4-FCF3-41D8-8179-FCF0685D81D8}"/>
              </a:ext>
            </a:extLst>
          </p:cNvPr>
          <p:cNvSpPr/>
          <p:nvPr/>
        </p:nvSpPr>
        <p:spPr bwMode="auto">
          <a:xfrm>
            <a:off x="5569552" y="2850396"/>
            <a:ext cx="1282883" cy="3167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200" b="1" dirty="0">
                <a:solidFill>
                  <a:srgbClr val="9CA400"/>
                </a:solidFill>
                <a:latin typeface="Soho Gothic Pro" panose="020B0503030504020204" pitchFamily="34" charset="0"/>
              </a:rPr>
              <a:t>Laboratorio</a:t>
            </a:r>
          </a:p>
        </p:txBody>
      </p:sp>
      <p:sp>
        <p:nvSpPr>
          <p:cNvPr id="9" name="161 Rectángulo">
            <a:extLst>
              <a:ext uri="{FF2B5EF4-FFF2-40B4-BE49-F238E27FC236}">
                <a16:creationId xmlns:a16="http://schemas.microsoft.com/office/drawing/2014/main" id="{D214FF39-479B-4FAE-B028-58B2E265859D}"/>
              </a:ext>
            </a:extLst>
          </p:cNvPr>
          <p:cNvSpPr/>
          <p:nvPr/>
        </p:nvSpPr>
        <p:spPr bwMode="auto">
          <a:xfrm>
            <a:off x="7019335" y="2754193"/>
            <a:ext cx="1427335" cy="3167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200" b="1" dirty="0">
                <a:solidFill>
                  <a:srgbClr val="19A5DD"/>
                </a:solidFill>
                <a:latin typeface="Soho Gothic Pro" panose="020B0503030504020204" pitchFamily="34" charset="0"/>
              </a:rPr>
              <a:t>Separación del proceso logístico</a:t>
            </a:r>
          </a:p>
        </p:txBody>
      </p:sp>
      <p:sp>
        <p:nvSpPr>
          <p:cNvPr id="10" name="161 Rectángulo">
            <a:extLst>
              <a:ext uri="{FF2B5EF4-FFF2-40B4-BE49-F238E27FC236}">
                <a16:creationId xmlns:a16="http://schemas.microsoft.com/office/drawing/2014/main" id="{E4730B8A-DBA2-44F5-972B-E2D386CF1B4C}"/>
              </a:ext>
            </a:extLst>
          </p:cNvPr>
          <p:cNvSpPr/>
          <p:nvPr/>
        </p:nvSpPr>
        <p:spPr bwMode="auto">
          <a:xfrm>
            <a:off x="8642638" y="2805999"/>
            <a:ext cx="1502217" cy="3167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200" b="1" dirty="0">
                <a:solidFill>
                  <a:srgbClr val="FFB92D"/>
                </a:solidFill>
                <a:latin typeface="Soho Gothic Pro" panose="020B0503030504020204" pitchFamily="34" charset="0"/>
              </a:rPr>
              <a:t>G. Abastecimiento</a:t>
            </a:r>
          </a:p>
          <a:p>
            <a:pPr algn="ctr">
              <a:defRPr/>
            </a:pPr>
            <a:endParaRPr lang="es-CO" sz="1200" b="1" dirty="0">
              <a:solidFill>
                <a:srgbClr val="00A0D6"/>
              </a:solidFill>
              <a:latin typeface="Soho Gothic Pro" panose="020B0503030504020204" pitchFamily="34" charset="0"/>
            </a:endParaRPr>
          </a:p>
        </p:txBody>
      </p:sp>
      <p:sp>
        <p:nvSpPr>
          <p:cNvPr id="11" name="6 Marcador de contenido">
            <a:extLst>
              <a:ext uri="{FF2B5EF4-FFF2-40B4-BE49-F238E27FC236}">
                <a16:creationId xmlns:a16="http://schemas.microsoft.com/office/drawing/2014/main" id="{55AF7670-4727-417A-B149-B4730C676B1C}"/>
              </a:ext>
            </a:extLst>
          </p:cNvPr>
          <p:cNvSpPr txBox="1">
            <a:spLocks/>
          </p:cNvSpPr>
          <p:nvPr/>
        </p:nvSpPr>
        <p:spPr bwMode="auto">
          <a:xfrm>
            <a:off x="1368780" y="5673603"/>
            <a:ext cx="3179220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58" indent="-169858">
              <a:buClr>
                <a:srgbClr val="FF6600"/>
              </a:buClr>
              <a:buFont typeface="Wingdings" panose="05000000000000000000" pitchFamily="2" charset="2"/>
              <a:buChar char="§"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Implementación del Software </a:t>
            </a:r>
            <a:r>
              <a:rPr lang="es-CO" sz="1200" dirty="0" err="1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SigSAM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Soho Gothic Pro" panose="020B0503030504020204" pitchFamily="34" charset="0"/>
              <a:cs typeface="Arial" pitchFamily="34" charset="0"/>
            </a:endParaRPr>
          </a:p>
          <a:p>
            <a:pPr marL="182558" indent="-169858">
              <a:buClr>
                <a:srgbClr val="FF6600"/>
              </a:buClr>
              <a:buFont typeface="Wingdings" panose="05000000000000000000" pitchFamily="2" charset="2"/>
              <a:buChar char="§"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Implementación del Software </a:t>
            </a:r>
            <a:r>
              <a:rPr lang="es-CO" sz="1200" dirty="0" err="1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Sigdocs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Soho Gothic Pro" panose="020B0503030504020204" pitchFamily="34" charset="0"/>
              <a:cs typeface="Arial" pitchFamily="34" charset="0"/>
            </a:endParaRPr>
          </a:p>
        </p:txBody>
      </p:sp>
      <p:cxnSp>
        <p:nvCxnSpPr>
          <p:cNvPr id="12" name="Conector angular 31">
            <a:extLst>
              <a:ext uri="{FF2B5EF4-FFF2-40B4-BE49-F238E27FC236}">
                <a16:creationId xmlns:a16="http://schemas.microsoft.com/office/drawing/2014/main" id="{3A5E032A-1CD3-4737-81BC-E34E131A78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69108" y="3808436"/>
            <a:ext cx="1967232" cy="9550"/>
          </a:xfrm>
          <a:prstGeom prst="bentConnector3">
            <a:avLst/>
          </a:prstGeom>
          <a:ln>
            <a:solidFill>
              <a:srgbClr val="FF6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angular 34">
            <a:extLst>
              <a:ext uri="{FF2B5EF4-FFF2-40B4-BE49-F238E27FC236}">
                <a16:creationId xmlns:a16="http://schemas.microsoft.com/office/drawing/2014/main" id="{133898DE-FFB9-4E89-B9EC-49191DEDCA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39421" y="3642259"/>
            <a:ext cx="1698028" cy="5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Conector angular 36">
            <a:extLst>
              <a:ext uri="{FF2B5EF4-FFF2-40B4-BE49-F238E27FC236}">
                <a16:creationId xmlns:a16="http://schemas.microsoft.com/office/drawing/2014/main" id="{60AC878E-4088-41ED-B3F8-5EF36C4448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9375" y="3348619"/>
            <a:ext cx="1085245" cy="7"/>
          </a:xfrm>
          <a:prstGeom prst="bentConnector3">
            <a:avLst/>
          </a:prstGeom>
          <a:ln>
            <a:solidFill>
              <a:srgbClr val="9CA4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4969B71-1BEE-4296-BC84-3A8FA6368FFD}"/>
              </a:ext>
            </a:extLst>
          </p:cNvPr>
          <p:cNvGrpSpPr/>
          <p:nvPr/>
        </p:nvGrpSpPr>
        <p:grpSpPr>
          <a:xfrm>
            <a:off x="3576861" y="1645509"/>
            <a:ext cx="487920" cy="180687"/>
            <a:chOff x="3705739" y="1809755"/>
            <a:chExt cx="487920" cy="18068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6970AD-D091-475E-B8C6-426EB3264F1D}"/>
                </a:ext>
              </a:extLst>
            </p:cNvPr>
            <p:cNvSpPr/>
            <p:nvPr/>
          </p:nvSpPr>
          <p:spPr>
            <a:xfrm>
              <a:off x="3705739" y="1847567"/>
              <a:ext cx="365658" cy="1428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Soho Gothic Pro" panose="020B0503030504020204" pitchFamily="34" charset="0"/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73547F70-76FB-4395-A358-6F2077BB0FD5}"/>
                </a:ext>
              </a:extLst>
            </p:cNvPr>
            <p:cNvSpPr/>
            <p:nvPr/>
          </p:nvSpPr>
          <p:spPr>
            <a:xfrm>
              <a:off x="3747483" y="1809755"/>
              <a:ext cx="365658" cy="1428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Soho Gothic Pro" panose="020B0503030504020204" pitchFamily="34" charset="0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E5937BE0-4A9B-412E-93DE-5EA80C799FF6}"/>
                </a:ext>
              </a:extLst>
            </p:cNvPr>
            <p:cNvSpPr/>
            <p:nvPr/>
          </p:nvSpPr>
          <p:spPr>
            <a:xfrm>
              <a:off x="3828001" y="1824510"/>
              <a:ext cx="365658" cy="90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latin typeface="Soho Gothic Pro" panose="020B0503030504020204" pitchFamily="34" charset="0"/>
              </a:endParaRPr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1B5C8B3A-7321-4BE7-9A1D-CF9DB0307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679" y="1722344"/>
            <a:ext cx="1046133" cy="104834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8CE1402-756A-499B-B8E9-0270B03AC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620" y="1639374"/>
            <a:ext cx="1132984" cy="1132984"/>
          </a:xfrm>
          <a:prstGeom prst="rect">
            <a:avLst/>
          </a:prstGeom>
        </p:spPr>
      </p:pic>
      <p:sp>
        <p:nvSpPr>
          <p:cNvPr id="22" name="161 Rectángulo">
            <a:extLst>
              <a:ext uri="{FF2B5EF4-FFF2-40B4-BE49-F238E27FC236}">
                <a16:creationId xmlns:a16="http://schemas.microsoft.com/office/drawing/2014/main" id="{2D53C797-1682-4787-9A38-B5AF089E5F95}"/>
              </a:ext>
            </a:extLst>
          </p:cNvPr>
          <p:cNvSpPr/>
          <p:nvPr/>
        </p:nvSpPr>
        <p:spPr bwMode="auto">
          <a:xfrm>
            <a:off x="1691623" y="2842106"/>
            <a:ext cx="1390151" cy="3167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200" b="1" dirty="0">
                <a:solidFill>
                  <a:srgbClr val="FF6600"/>
                </a:solidFill>
                <a:latin typeface="Soho Gothic Pro" panose="020B0503030504020204" pitchFamily="34" charset="0"/>
              </a:rPr>
              <a:t>Gestión Integral</a:t>
            </a:r>
          </a:p>
          <a:p>
            <a:pPr algn="ctr">
              <a:defRPr/>
            </a:pPr>
            <a:endParaRPr lang="es-CO" sz="1200" b="1" dirty="0">
              <a:solidFill>
                <a:srgbClr val="00A0D6"/>
              </a:solidFill>
              <a:latin typeface="Soho Gothic Pro" panose="020B0503030504020204" pitchFamily="34" charset="0"/>
            </a:endParaRPr>
          </a:p>
        </p:txBody>
      </p:sp>
      <p:cxnSp>
        <p:nvCxnSpPr>
          <p:cNvPr id="23" name="Conector angular 18">
            <a:extLst>
              <a:ext uri="{FF2B5EF4-FFF2-40B4-BE49-F238E27FC236}">
                <a16:creationId xmlns:a16="http://schemas.microsoft.com/office/drawing/2014/main" id="{81B9C71D-DB80-4265-B315-E29E0BB264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72543" y="4342580"/>
            <a:ext cx="3087169" cy="1909"/>
          </a:xfrm>
          <a:prstGeom prst="bentConnector3">
            <a:avLst/>
          </a:prstGeom>
          <a:ln>
            <a:solidFill>
              <a:srgbClr val="A6A6A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" name="Imagen 23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F20DA61A-8E6F-4272-B18B-657B578CE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245" y="1765265"/>
            <a:ext cx="991168" cy="993264"/>
          </a:xfrm>
          <a:prstGeom prst="rect">
            <a:avLst/>
          </a:prstGeom>
        </p:spPr>
      </p:pic>
      <p:sp>
        <p:nvSpPr>
          <p:cNvPr id="25" name="6 Marcador de contenido">
            <a:extLst>
              <a:ext uri="{FF2B5EF4-FFF2-40B4-BE49-F238E27FC236}">
                <a16:creationId xmlns:a16="http://schemas.microsoft.com/office/drawing/2014/main" id="{9D387F77-1CD0-40D1-805F-EEE26A20006F}"/>
              </a:ext>
            </a:extLst>
          </p:cNvPr>
          <p:cNvSpPr txBox="1">
            <a:spLocks/>
          </p:cNvSpPr>
          <p:nvPr/>
        </p:nvSpPr>
        <p:spPr bwMode="auto">
          <a:xfrm>
            <a:off x="3521532" y="4773551"/>
            <a:ext cx="2689461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58" indent="-169858">
              <a:buClr>
                <a:srgbClr val="FF6600"/>
              </a:buClr>
              <a:buFont typeface="Wingdings" panose="05000000000000000000" pitchFamily="2" charset="2"/>
              <a:buChar char="§"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Inclusión Nuevos indicadores</a:t>
            </a:r>
          </a:p>
          <a:p>
            <a:pPr marL="182558" indent="-169858">
              <a:buClr>
                <a:srgbClr val="FF6600"/>
              </a:buClr>
              <a:buFont typeface="Wingdings" panose="05000000000000000000" pitchFamily="2" charset="2"/>
              <a:buChar char="§"/>
              <a:tabLst>
                <a:tab pos="182558" algn="l"/>
              </a:tabLst>
            </a:pPr>
            <a:r>
              <a:rPr lang="es-CO" sz="1200" dirty="0" err="1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Otif</a:t>
            </a: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 de compras </a:t>
            </a:r>
          </a:p>
          <a:p>
            <a:pPr marL="182558" indent="-169858">
              <a:buClr>
                <a:srgbClr val="FF6600"/>
              </a:buClr>
              <a:buFont typeface="Wingdings" panose="05000000000000000000" pitchFamily="2" charset="2"/>
              <a:buChar char="§"/>
              <a:tabLst>
                <a:tab pos="182558" algn="l"/>
              </a:tabLst>
            </a:pPr>
            <a:r>
              <a:rPr lang="es-CO" sz="1200" dirty="0" err="1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Otif</a:t>
            </a: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 de entregas</a:t>
            </a:r>
          </a:p>
        </p:txBody>
      </p:sp>
      <p:sp>
        <p:nvSpPr>
          <p:cNvPr id="26" name="6 Marcador de contenido">
            <a:extLst>
              <a:ext uri="{FF2B5EF4-FFF2-40B4-BE49-F238E27FC236}">
                <a16:creationId xmlns:a16="http://schemas.microsoft.com/office/drawing/2014/main" id="{67C87E29-1464-43AC-B76F-226B4BF8E26D}"/>
              </a:ext>
            </a:extLst>
          </p:cNvPr>
          <p:cNvSpPr txBox="1">
            <a:spLocks/>
          </p:cNvSpPr>
          <p:nvPr/>
        </p:nvSpPr>
        <p:spPr bwMode="auto">
          <a:xfrm>
            <a:off x="5434754" y="4055025"/>
            <a:ext cx="3216708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58" indent="-169858">
              <a:buClr>
                <a:srgbClr val="FF6600"/>
              </a:buClr>
              <a:buFont typeface="Wingdings" panose="05000000000000000000" pitchFamily="2" charset="2"/>
              <a:buChar char="§"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Inclusión nuevo indicador:</a:t>
            </a:r>
          </a:p>
          <a:p>
            <a:pPr marL="12700" indent="0">
              <a:buClr>
                <a:srgbClr val="FF6600"/>
              </a:buClr>
              <a:buNone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	Aseguramiento metrológico del Laboratorio</a:t>
            </a:r>
          </a:p>
          <a:p>
            <a:pPr marL="184150" indent="-171450">
              <a:buClr>
                <a:srgbClr val="FF6600"/>
              </a:buClr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Cambio de periodicidad del indicador: satisfacción de cliente, Mensual --</a:t>
            </a: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Trimestral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Soho Gothic Pro" panose="020B0503030504020204" pitchFamily="34" charset="0"/>
              <a:cs typeface="Arial" pitchFamily="34" charset="0"/>
            </a:endParaRPr>
          </a:p>
          <a:p>
            <a:pPr marL="12700" indent="0">
              <a:buClr>
                <a:srgbClr val="FF6600"/>
              </a:buClr>
              <a:buNone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	</a:t>
            </a:r>
          </a:p>
        </p:txBody>
      </p:sp>
      <p:sp>
        <p:nvSpPr>
          <p:cNvPr id="27" name="6 Marcador de contenido">
            <a:extLst>
              <a:ext uri="{FF2B5EF4-FFF2-40B4-BE49-F238E27FC236}">
                <a16:creationId xmlns:a16="http://schemas.microsoft.com/office/drawing/2014/main" id="{182D2F93-335A-4214-91F2-16D6F6CA2B7A}"/>
              </a:ext>
            </a:extLst>
          </p:cNvPr>
          <p:cNvSpPr txBox="1">
            <a:spLocks/>
          </p:cNvSpPr>
          <p:nvPr/>
        </p:nvSpPr>
        <p:spPr bwMode="auto">
          <a:xfrm>
            <a:off x="6908937" y="3541523"/>
            <a:ext cx="2071695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58" indent="-169858">
              <a:buClr>
                <a:srgbClr val="FF6600"/>
              </a:buClr>
              <a:buFont typeface="Wingdings" panose="05000000000000000000" pitchFamily="2" charset="2"/>
              <a:buChar char="§"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Gestión de abastecimiento </a:t>
            </a:r>
          </a:p>
          <a:p>
            <a:pPr marL="182558" indent="-169858">
              <a:buClr>
                <a:srgbClr val="FF6600"/>
              </a:buClr>
              <a:buFont typeface="Wingdings" panose="05000000000000000000" pitchFamily="2" charset="2"/>
              <a:buChar char="§"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Despacho de PT</a:t>
            </a:r>
          </a:p>
        </p:txBody>
      </p:sp>
      <p:cxnSp>
        <p:nvCxnSpPr>
          <p:cNvPr id="28" name="Conector angular 18">
            <a:extLst>
              <a:ext uri="{FF2B5EF4-FFF2-40B4-BE49-F238E27FC236}">
                <a16:creationId xmlns:a16="http://schemas.microsoft.com/office/drawing/2014/main" id="{48A1FFC6-58E9-4444-A7F3-8F977F091985}"/>
              </a:ext>
            </a:extLst>
          </p:cNvPr>
          <p:cNvCxnSpPr>
            <a:cxnSpLocks/>
          </p:cNvCxnSpPr>
          <p:nvPr/>
        </p:nvCxnSpPr>
        <p:spPr>
          <a:xfrm rot="5400000">
            <a:off x="8429128" y="3006760"/>
            <a:ext cx="427024" cy="1"/>
          </a:xfrm>
          <a:prstGeom prst="bentConnector3">
            <a:avLst/>
          </a:prstGeom>
          <a:ln>
            <a:solidFill>
              <a:srgbClr val="19A5D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BAB56E69-1162-4D45-9F4B-01E6DE3636A4}"/>
              </a:ext>
            </a:extLst>
          </p:cNvPr>
          <p:cNvSpPr txBox="1">
            <a:spLocks/>
          </p:cNvSpPr>
          <p:nvPr/>
        </p:nvSpPr>
        <p:spPr>
          <a:xfrm rot="16200000">
            <a:off x="-289005" y="3136430"/>
            <a:ext cx="2402261" cy="130878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 baseline="0">
                <a:solidFill>
                  <a:schemeClr val="bg1">
                    <a:lumMod val="50000"/>
                  </a:schemeClr>
                </a:solidFill>
                <a:latin typeface="Calibri Light"/>
                <a:ea typeface="+mn-ea"/>
                <a:cs typeface="Calibri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1067"/>
              </a:spcAft>
            </a:pPr>
            <a:r>
              <a:rPr lang="es-ES" sz="5867" dirty="0">
                <a:solidFill>
                  <a:schemeClr val="bg1">
                    <a:lumMod val="65000"/>
                  </a:schemeClr>
                </a:solidFill>
                <a:latin typeface="Soho Gothic Pro Medium" panose="020B0603030504020204" pitchFamily="34" charset="0"/>
                <a:cs typeface="Calibri" panose="020F0502020204030204" pitchFamily="34" charset="0"/>
              </a:rPr>
              <a:t>2021</a:t>
            </a:r>
            <a:endParaRPr lang="es-ES_tradnl" sz="4267" dirty="0">
              <a:solidFill>
                <a:schemeClr val="bg1">
                  <a:lumMod val="65000"/>
                </a:schemeClr>
              </a:solidFill>
              <a:latin typeface="Soho Gothic Pro Medium" panose="020B0603030504020204" pitchFamily="34" charset="0"/>
              <a:cs typeface="Titillium WebRegular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2B60202-BF73-4B7E-A93E-5E17C31C3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111"/>
                    </a14:imgEffect>
                    <a14:imgEffect>
                      <a14:saturation sa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428" y="1716855"/>
            <a:ext cx="675628" cy="825242"/>
          </a:xfrm>
          <a:prstGeom prst="rect">
            <a:avLst/>
          </a:prstGeom>
          <a:solidFill>
            <a:schemeClr val="bg1">
              <a:alpha val="82000"/>
            </a:schemeClr>
          </a:solidFill>
        </p:spPr>
      </p:pic>
      <p:sp>
        <p:nvSpPr>
          <p:cNvPr id="32" name="6 Marcador de contenido">
            <a:extLst>
              <a:ext uri="{FF2B5EF4-FFF2-40B4-BE49-F238E27FC236}">
                <a16:creationId xmlns:a16="http://schemas.microsoft.com/office/drawing/2014/main" id="{32C43A9E-8A80-4561-9186-7FDFF1467A5A}"/>
              </a:ext>
            </a:extLst>
          </p:cNvPr>
          <p:cNvSpPr txBox="1">
            <a:spLocks/>
          </p:cNvSpPr>
          <p:nvPr/>
        </p:nvSpPr>
        <p:spPr bwMode="auto">
          <a:xfrm>
            <a:off x="8629293" y="3087368"/>
            <a:ext cx="303112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58" indent="-169858">
              <a:buClr>
                <a:srgbClr val="FF6600"/>
              </a:buClr>
              <a:buFont typeface="Wingdings" panose="05000000000000000000" pitchFamily="2" charset="2"/>
              <a:buChar char="§"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Inclusión nuevo indicador:</a:t>
            </a:r>
          </a:p>
          <a:p>
            <a:pPr marL="12700" indent="0">
              <a:buClr>
                <a:srgbClr val="FF6600"/>
              </a:buClr>
              <a:buNone/>
              <a:tabLst>
                <a:tab pos="182558" algn="l"/>
              </a:tabLst>
            </a:pPr>
            <a:r>
              <a:rPr lang="es-CO" sz="1200" dirty="0">
                <a:solidFill>
                  <a:schemeClr val="bg1">
                    <a:lumMod val="50000"/>
                  </a:schemeClr>
                </a:solidFill>
                <a:latin typeface="Soho Gothic Pro" panose="020B0503030504020204" pitchFamily="34" charset="0"/>
                <a:cs typeface="Arial" pitchFamily="34" charset="0"/>
              </a:rPr>
              <a:t>	Tiempo de descargue de graneles líquidos	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832CFBD-9C59-4724-93E6-FA9E88950D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8" b="13607"/>
          <a:stretch/>
        </p:blipFill>
        <p:spPr>
          <a:xfrm>
            <a:off x="10344919" y="5941678"/>
            <a:ext cx="1789931" cy="49859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DF234557-D281-4E38-BD33-468663E6AB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80" y="5893167"/>
            <a:ext cx="1042439" cy="59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0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C296D4-8E48-4855-A283-066331EA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2" r="17979"/>
          <a:stretch/>
        </p:blipFill>
        <p:spPr>
          <a:xfrm>
            <a:off x="2930089" y="0"/>
            <a:ext cx="6096001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30091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4177727" y="1334144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B6B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rgbClr val="B5B5FF"/>
              </a:solidFill>
            </a:endParaRP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3857105" y="2331649"/>
            <a:ext cx="448056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7200" dirty="0">
                <a:solidFill>
                  <a:schemeClr val="bg1"/>
                </a:solidFill>
                <a:latin typeface="+mj-lt"/>
              </a:rPr>
              <a:t>GRACIAS</a:t>
            </a:r>
          </a:p>
          <a:p>
            <a:pPr algn="ctr" rtl="0"/>
            <a:r>
              <a:rPr lang="es-ES" sz="1600" dirty="0">
                <a:solidFill>
                  <a:schemeClr val="bg1"/>
                </a:solidFill>
                <a:latin typeface="+mj-lt"/>
              </a:rPr>
              <a:t>12/05/21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313508" y="4360754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5" name="Marcador de número de diapositiva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225" y="589475"/>
            <a:ext cx="428625" cy="365125"/>
          </a:xfrm>
        </p:spPr>
        <p:txBody>
          <a:bodyPr rtlCol="0"/>
          <a:lstStyle/>
          <a:p>
            <a:pPr rtl="0"/>
            <a:fld id="{0FD50806-BABF-4915-9689-3B9956D1C75C}" type="slidenum">
              <a:rPr lang="es-ES" smtClean="0"/>
              <a:pPr rtl="0"/>
              <a:t>26</a:t>
            </a:fld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55CC9E-197E-4E4A-820A-E8B298E98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8" b="13607"/>
          <a:stretch/>
        </p:blipFill>
        <p:spPr>
          <a:xfrm>
            <a:off x="5211062" y="4794346"/>
            <a:ext cx="1789931" cy="4985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9DA6128-139E-40EF-9B30-5703BC61C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79" y="5288734"/>
            <a:ext cx="1042439" cy="59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A4C6B9F-98A0-4F95-B04B-E5750AFF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Su logotipo va aquí</a:t>
            </a:r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C7B967-7C1C-4409-88D9-D1DB7B4B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D50806-BABF-4915-9689-3B9956D1C75C}" type="slidenum">
              <a:rPr lang="es-ES" noProof="0" smtClean="0"/>
              <a:pPr rtl="0"/>
              <a:t>3</a:t>
            </a:fld>
            <a:endParaRPr lang="es-ES" noProof="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5C19C6B-EE86-4337-AAC0-68151FAF8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142367"/>
              </p:ext>
            </p:extLst>
          </p:nvPr>
        </p:nvGraphicFramePr>
        <p:xfrm>
          <a:off x="397669" y="589475"/>
          <a:ext cx="11132343" cy="6100632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308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12">
                  <a:extLst>
                    <a:ext uri="{9D8B030D-6E8A-4147-A177-3AD203B41FA5}">
                      <a16:colId xmlns:a16="http://schemas.microsoft.com/office/drawing/2014/main" val="3103926200"/>
                    </a:ext>
                  </a:extLst>
                </a:gridCol>
                <a:gridCol w="3156106">
                  <a:extLst>
                    <a:ext uri="{9D8B030D-6E8A-4147-A177-3AD203B41FA5}">
                      <a16:colId xmlns:a16="http://schemas.microsoft.com/office/drawing/2014/main" val="3497187661"/>
                    </a:ext>
                  </a:extLst>
                </a:gridCol>
                <a:gridCol w="1916011">
                  <a:extLst>
                    <a:ext uri="{9D8B030D-6E8A-4147-A177-3AD203B41FA5}">
                      <a16:colId xmlns:a16="http://schemas.microsoft.com/office/drawing/2014/main" val="3331622703"/>
                    </a:ext>
                  </a:extLst>
                </a:gridCol>
                <a:gridCol w="1616278">
                  <a:extLst>
                    <a:ext uri="{9D8B030D-6E8A-4147-A177-3AD203B41FA5}">
                      <a16:colId xmlns:a16="http://schemas.microsoft.com/office/drawing/2014/main" val="3949283955"/>
                    </a:ext>
                  </a:extLst>
                </a:gridCol>
              </a:tblGrid>
              <a:tr h="411531">
                <a:tc>
                  <a:txBody>
                    <a:bodyPr/>
                    <a:lstStyle/>
                    <a:p>
                      <a:pPr algn="ctr" rtl="0"/>
                      <a:r>
                        <a:rPr lang="es-CO" sz="1400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COMPROMISOS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CO" sz="1400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FECHAS DE FINALIZACION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CO" sz="1400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SEGUIMIENTO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CO" sz="1400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RESPONSABLES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CO" sz="1400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ESTADO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976">
                <a:tc>
                  <a:txBody>
                    <a:bodyPr/>
                    <a:lstStyle/>
                    <a:p>
                      <a:pPr lvl="0" algn="ctr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Emoji" panose="020B0502040204020203" pitchFamily="34" charset="0"/>
                          <a:cs typeface="Segoe UI Light" panose="020B0502040204020203" pitchFamily="34" charset="0"/>
                        </a:rPr>
                        <a:t>Incluir dentro de la matriz de partes interesadas a la Comunidad. 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22/01/2021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 realiza durante el mes de enero la inclusión en la matriz de partes interesadas de las comunidades, con el apoyo de la </a:t>
                      </a:r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Sra</a:t>
                      </a: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Patricia </a:t>
                      </a:r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Apreza</a:t>
                      </a: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Herineldo Cotes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Cerrado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5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Emoji" panose="020B0502040204020203" pitchFamily="34" charset="0"/>
                          <a:cs typeface="Segoe UI Light" panose="020B0502040204020203" pitchFamily="34" charset="0"/>
                        </a:rPr>
                        <a:t>Verificar que todos los controles de la matriz de riesgos por procesos se encuentran operativamente vigentes.</a:t>
                      </a:r>
                      <a:endParaRPr lang="es-CO" sz="1200" b="0" noProof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21/05/2021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 ha verificado y actualizado los procesos: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Gestión de compras y almacén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Abastecimiento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Gestión Integral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Sistemas de información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Laboratorio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Aseguramiento de la calidad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Despacho de PT</a:t>
                      </a:r>
                    </a:p>
                    <a:p>
                      <a:pPr marL="0" algn="l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Pendiente por revisión: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Desarrollo Humano (ya se solicito espacio)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Direccionamiento Estratégico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Herineldo Cotes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proceso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885">
                <a:tc>
                  <a:txBody>
                    <a:bodyPr/>
                    <a:lstStyle/>
                    <a:p>
                      <a:pPr algn="ctr" rtl="0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Emoji" panose="020B0502040204020203" pitchFamily="34" charset="0"/>
                          <a:cs typeface="Segoe UI Light" panose="020B0502040204020203" pitchFamily="34" charset="0"/>
                        </a:rPr>
                        <a:t>Cumplimiento formato de evaluación de proveedores 17025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31/05/2021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Pendiente reunión por parte del Director de Laboratorio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Mario </a:t>
                      </a:r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Llinas</a:t>
                      </a: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Jaderson</a:t>
                      </a: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Rangel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Cerrado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149919"/>
                  </a:ext>
                </a:extLst>
              </a:tr>
              <a:tr h="624606">
                <a:tc>
                  <a:txBody>
                    <a:bodyPr/>
                    <a:lstStyle/>
                    <a:p>
                      <a:pPr lvl="0" algn="ctr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Emoji" panose="020B0502040204020203" pitchFamily="34" charset="0"/>
                          <a:cs typeface="Segoe UI Light" panose="020B0502040204020203" pitchFamily="34" charset="0"/>
                        </a:rPr>
                        <a:t>Presentar y verificar los indicadores con la meta para el 2021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31/03/2021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través de la nueva herramienta </a:t>
                      </a:r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SigSAMS</a:t>
                      </a: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 puede evidenciar las metas de los indicadores por procesos. 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Herineldo</a:t>
                      </a: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Cotes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Cerrado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213050"/>
                  </a:ext>
                </a:extLst>
              </a:tr>
              <a:tr h="800976">
                <a:tc>
                  <a:txBody>
                    <a:bodyPr/>
                    <a:lstStyle/>
                    <a:p>
                      <a:pPr algn="ctr" rtl="0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Emoji" panose="020B0502040204020203" pitchFamily="34" charset="0"/>
                          <a:cs typeface="Segoe UI Light" panose="020B0502040204020203" pitchFamily="34" charset="0"/>
                        </a:rPr>
                        <a:t>Plan de acción para migrar a la ISO 45001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11/06/2021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 tiene un cumplimiento del 90% de la migración.</a:t>
                      </a: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 estableció alcanzar el 100% de cumplimiento en la primera semana de Junio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Monica</a:t>
                      </a: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Dominguez</a:t>
                      </a:r>
                      <a:endParaRPr lang="es-CO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proceso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39999"/>
                  </a:ext>
                </a:extLst>
              </a:tr>
              <a:tr h="789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Emoji" panose="020B0502040204020203" pitchFamily="34" charset="0"/>
                          <a:cs typeface="Segoe UI Light" panose="020B0502040204020203" pitchFamily="34" charset="0"/>
                        </a:rPr>
                        <a:t>Verificar permisos para el ingreso de personas sin ARL a </a:t>
                      </a:r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Emoji" panose="020B0502040204020203" pitchFamily="34" charset="0"/>
                          <a:cs typeface="Segoe UI Light" panose="020B0502040204020203" pitchFamily="34" charset="0"/>
                        </a:rPr>
                        <a:t>Biosc</a:t>
                      </a: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Emoji" panose="020B0502040204020203" pitchFamily="34" charset="0"/>
                          <a:cs typeface="Segoe UI Light" panose="020B0502040204020203" pitchFamily="34" charset="0"/>
                        </a:rPr>
                        <a:t> por ser riesgo 5.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08/01/2021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Póliza de ARL para las personas que ingresen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Monica</a:t>
                      </a:r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200" b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Dominguez</a:t>
                      </a:r>
                      <a:endParaRPr lang="es-CO" sz="12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Cerrado</a:t>
                      </a:r>
                    </a:p>
                  </a:txBody>
                  <a:tcPr marL="99020" marR="99020" marT="49510" marB="4951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173194"/>
                  </a:ext>
                </a:extLst>
              </a:tr>
            </a:tbl>
          </a:graphicData>
        </a:graphic>
      </p:graphicFrame>
      <p:sp>
        <p:nvSpPr>
          <p:cNvPr id="6" name="Título 2">
            <a:extLst>
              <a:ext uri="{FF2B5EF4-FFF2-40B4-BE49-F238E27FC236}">
                <a16:creationId xmlns:a16="http://schemas.microsoft.com/office/drawing/2014/main" id="{2C81E44D-9E3A-42FA-A3AB-9B02E1CA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37"/>
            <a:ext cx="10515600" cy="729785"/>
          </a:xfrm>
        </p:spPr>
        <p:txBody>
          <a:bodyPr rtlCol="0" anchor="ctr">
            <a:normAutofit/>
          </a:bodyPr>
          <a:lstStyle/>
          <a:p>
            <a:pPr rtl="0"/>
            <a:r>
              <a:rPr lang="es-ES" sz="3200" dirty="0">
                <a:solidFill>
                  <a:schemeClr val="accent3">
                    <a:lumMod val="50000"/>
                  </a:schemeClr>
                </a:solidFill>
              </a:rPr>
              <a:t>Compromisos Revisión por la Dirección</a:t>
            </a:r>
          </a:p>
        </p:txBody>
      </p:sp>
    </p:spTree>
    <p:extLst>
      <p:ext uri="{BB962C8B-B14F-4D97-AF65-F5344CB8AC3E}">
        <p14:creationId xmlns:p14="http://schemas.microsoft.com/office/powerpoint/2010/main" val="419977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807934" y="6437065"/>
            <a:ext cx="592471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1200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Página 5</a:t>
            </a:r>
            <a:endParaRPr lang="es-ES" sz="1400" b="1" dirty="0">
              <a:ln w="18415" cmpd="sng">
                <a:noFill/>
                <a:prstDash val="solid"/>
              </a:ln>
              <a:solidFill>
                <a:prstClr val="white">
                  <a:lumMod val="50000"/>
                </a:prst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7" y="407202"/>
            <a:ext cx="4450648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6801785" y="407202"/>
            <a:ext cx="476857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098574" y="858576"/>
            <a:ext cx="6011197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CO" sz="240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COMPROMISOS – REVISION POR LA DIRECCIÓN</a:t>
            </a:r>
            <a:endParaRPr lang="es-ES" sz="600" dirty="0">
              <a:ln w="18415" cmpd="sng">
                <a:noFill/>
                <a:prstDash val="solid"/>
              </a:ln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8194253" y="1520788"/>
            <a:ext cx="170290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2000" u="sng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SEGUIMIENTOS</a:t>
            </a:r>
          </a:p>
        </p:txBody>
      </p:sp>
      <p:sp>
        <p:nvSpPr>
          <p:cNvPr id="14" name="12 Rectángulo">
            <a:extLst>
              <a:ext uri="{FF2B5EF4-FFF2-40B4-BE49-F238E27FC236}">
                <a16:creationId xmlns:a16="http://schemas.microsoft.com/office/drawing/2014/main" id="{FFF35AFB-3C54-4115-B34B-287A37755DC5}"/>
              </a:ext>
            </a:extLst>
          </p:cNvPr>
          <p:cNvSpPr/>
          <p:nvPr/>
        </p:nvSpPr>
        <p:spPr>
          <a:xfrm>
            <a:off x="1671307" y="2064134"/>
            <a:ext cx="8732798" cy="3370153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marL="371483" indent="-371483" algn="just" defTabSz="457200">
              <a:buFontTx/>
              <a:buAutoNum type="arabicPeriod"/>
            </a:pPr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Concretar cursos de formación certificados en alianza con el SENA para el personal de la empresa en temáticas ambientales.</a:t>
            </a:r>
          </a:p>
          <a:p>
            <a:pPr marL="371483" indent="-371483" algn="just" defTabSz="457200">
              <a:buFontTx/>
              <a:buAutoNum type="arabicPeriod"/>
            </a:pPr>
            <a:endParaRPr lang="es-MX" dirty="0">
              <a:ln w="18415" cmpd="sng">
                <a:noFill/>
                <a:prstDash val="solid"/>
              </a:ln>
              <a:solidFill>
                <a:prstClr val="black"/>
              </a:solidFill>
              <a:latin typeface="Arial Narrow" pitchFamily="34" charset="0"/>
            </a:endParaRPr>
          </a:p>
          <a:p>
            <a:pPr marL="371483" indent="-371483" algn="just" defTabSz="457200">
              <a:buFontTx/>
              <a:buAutoNum type="arabicPeriod"/>
            </a:pPr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Desarrollo de Simulacro Integral de emergencias en conjunto con el Comité de Ayuda Mutua.</a:t>
            </a:r>
          </a:p>
          <a:p>
            <a:pPr marL="371483" indent="-371483" algn="just" defTabSz="457200">
              <a:buFontTx/>
              <a:buAutoNum type="arabicPeriod"/>
            </a:pPr>
            <a:endParaRPr lang="es-MX" dirty="0">
              <a:ln w="18415" cmpd="sng">
                <a:noFill/>
                <a:prstDash val="solid"/>
              </a:ln>
              <a:solidFill>
                <a:prstClr val="black"/>
              </a:solidFill>
              <a:latin typeface="Arial Narrow" pitchFamily="34" charset="0"/>
            </a:endParaRPr>
          </a:p>
          <a:p>
            <a:pPr marL="371483" indent="-371483" algn="just" defTabSz="457200">
              <a:buFontTx/>
              <a:buAutoNum type="arabicPeriod"/>
            </a:pPr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Establecer una base de indicadores que permitan realizar un comparativo de la gestión ambiental entre industrias del mismo sector.</a:t>
            </a:r>
          </a:p>
          <a:p>
            <a:pPr marL="371483" indent="-371483" algn="just" defTabSz="457200">
              <a:buFontTx/>
              <a:buAutoNum type="arabicPeriod"/>
            </a:pPr>
            <a:endParaRPr lang="es-MX" dirty="0">
              <a:ln w="18415" cmpd="sng">
                <a:noFill/>
                <a:prstDash val="solid"/>
              </a:ln>
              <a:solidFill>
                <a:prstClr val="black"/>
              </a:solidFill>
              <a:latin typeface="Arial Narrow" pitchFamily="34" charset="0"/>
            </a:endParaRPr>
          </a:p>
          <a:p>
            <a:pPr marL="371483" indent="-371483" algn="just" defTabSz="457200">
              <a:buFontTx/>
              <a:buAutoNum type="arabicPeriod"/>
            </a:pPr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Robustecer la documentación de la gestión ambiental, que nos permita ser más competitivos a nivel de Sostenibilidad con los demás empresas del sector de los biocombustibles del país. (Matrices / Programas de Gestión / Indicadores / Formación / Estrategias innovadoras de reúso de materiales)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420" y="-50012"/>
            <a:ext cx="1405250" cy="8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3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807934" y="6437065"/>
            <a:ext cx="592471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1200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Página 6</a:t>
            </a:r>
            <a:endParaRPr lang="es-ES" sz="1400" b="1" dirty="0">
              <a:ln w="18415" cmpd="sng">
                <a:noFill/>
                <a:prstDash val="solid"/>
              </a:ln>
              <a:solidFill>
                <a:prstClr val="white">
                  <a:lumMod val="50000"/>
                </a:prst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7202"/>
            <a:ext cx="439422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6780076" y="407202"/>
            <a:ext cx="479028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098574" y="858576"/>
            <a:ext cx="6011197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CO" sz="240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COMPROMISOS – REVISION POR LA DIRECCION</a:t>
            </a:r>
            <a:endParaRPr lang="es-ES" sz="600" dirty="0">
              <a:ln w="18415" cmpd="sng">
                <a:noFill/>
                <a:prstDash val="solid"/>
              </a:ln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805116" y="1951896"/>
            <a:ext cx="170290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2000" u="sng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SEGUIMIENTOS</a:t>
            </a:r>
          </a:p>
        </p:txBody>
      </p:sp>
      <p:sp>
        <p:nvSpPr>
          <p:cNvPr id="15" name="12 Rectángulo">
            <a:extLst>
              <a:ext uri="{FF2B5EF4-FFF2-40B4-BE49-F238E27FC236}">
                <a16:creationId xmlns:a16="http://schemas.microsoft.com/office/drawing/2014/main" id="{FFF35AFB-3C54-4115-B34B-287A37755DC5}"/>
              </a:ext>
            </a:extLst>
          </p:cNvPr>
          <p:cNvSpPr/>
          <p:nvPr/>
        </p:nvSpPr>
        <p:spPr>
          <a:xfrm>
            <a:off x="839416" y="1528703"/>
            <a:ext cx="8732798" cy="600164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marL="285750" indent="-285750" algn="just" defTabSz="457200">
              <a:buFont typeface="Arial" panose="020B0604020202020204" pitchFamily="34" charset="0"/>
              <a:buChar char="•"/>
            </a:pPr>
            <a:r>
              <a:rPr lang="es-MX" b="1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Concretar cursos de formación certificados en alianza con el SENA para el personal de la empresa en temáticas ambientales</a:t>
            </a:r>
          </a:p>
        </p:txBody>
      </p:sp>
      <p:pic>
        <p:nvPicPr>
          <p:cNvPr id="7172" name="Picture 4" descr="Servicio Nacional de Aprendizaje | S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381" y="2592596"/>
            <a:ext cx="1046371" cy="95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1163452" y="2323291"/>
            <a:ext cx="6113596" cy="538609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algn="just" defTabSz="457200"/>
            <a:r>
              <a:rPr lang="es-CO" sz="1600" dirty="0">
                <a:solidFill>
                  <a:prstClr val="black"/>
                </a:solidFill>
                <a:latin typeface="Arial Narrow" panose="020B0606020202030204" pitchFamily="34" charset="0"/>
              </a:rPr>
              <a:t>Se estableció un cronograma de actividades para dar cumplimiento al compromiso establecido para el año 2021:</a:t>
            </a:r>
            <a:endParaRPr lang="es-MX" sz="1600" u="sng" dirty="0">
              <a:ln w="18415" cmpd="sng">
                <a:noFill/>
                <a:prstDash val="solid"/>
              </a:ln>
              <a:solidFill>
                <a:prstClr val="white">
                  <a:lumMod val="50000"/>
                </a:prstClr>
              </a:solidFill>
              <a:latin typeface="Arial Narrow" pitchFamily="34" charset="0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/>
        </p:nvGraphicFramePr>
        <p:xfrm>
          <a:off x="2757852" y="3058026"/>
          <a:ext cx="6100164" cy="331378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64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7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>
                          <a:effectLst/>
                        </a:rPr>
                        <a:t>N°</a:t>
                      </a:r>
                      <a:endParaRPr lang="es-CO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 err="1">
                          <a:effectLst/>
                        </a:rPr>
                        <a:t>Items</a:t>
                      </a:r>
                      <a:endParaRPr lang="es-CO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Centro de trabajo </a:t>
                      </a:r>
                      <a:endParaRPr lang="es-CO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O" sz="1200" b="1" dirty="0"/>
                        <a:t>FECHA </a:t>
                      </a: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CUMPLIMIENTO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035">
                <a:tc vMerge="1">
                  <a:txBody>
                    <a:bodyPr/>
                    <a:lstStyle/>
                    <a:p>
                      <a:pPr algn="ctr" fontAlgn="ctr"/>
                      <a:endParaRPr lang="es-CO" sz="3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3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52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Programar reunión con Desarrollo</a:t>
                      </a:r>
                      <a:r>
                        <a:rPr lang="es-MX" sz="1200" u="none" strike="noStrike" baseline="0" dirty="0">
                          <a:effectLst/>
                        </a:rPr>
                        <a:t> Humano.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20/05/2021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52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Iniciar charlas con los instructores del SENA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 err="1">
                          <a:effectLst/>
                        </a:rPr>
                        <a:t>BioSC</a:t>
                      </a:r>
                      <a:r>
                        <a:rPr lang="es-CO" sz="1600" u="none" strike="noStrike" dirty="0">
                          <a:effectLst/>
                        </a:rPr>
                        <a:t>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10/06/2021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40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Establecer temáticas ambientales a desarrollar en los cursos de formación con el SENA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22/06/2021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40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4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Programar las fechas para la ejecución de los cursos del SENA</a:t>
                      </a:r>
                      <a:r>
                        <a:rPr lang="es-MX" sz="1200" u="none" strike="noStrike" baseline="0" dirty="0">
                          <a:effectLst/>
                        </a:rPr>
                        <a:t> y organización de la población atendida. </a:t>
                      </a:r>
                      <a:r>
                        <a:rPr lang="es-MX" sz="1200" u="none" strike="noStrike" dirty="0">
                          <a:effectLst/>
                        </a:rPr>
                        <a:t>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05/07/2021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52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5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>
                          <a:effectLst/>
                        </a:rPr>
                        <a:t>Ejecutar los cursos de formación ambiental.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2/08/2021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40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>
                          <a:effectLst/>
                        </a:rPr>
                        <a:t>Generar certificados en alianza con el SENA para el personal en la empresa en temáticas ambientales 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6/10/2021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420" y="-50012"/>
            <a:ext cx="1405250" cy="8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4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807933" y="6437065"/>
            <a:ext cx="592471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1200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Página 7</a:t>
            </a: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7202"/>
            <a:ext cx="443022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6744072" y="407202"/>
            <a:ext cx="482628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098574" y="858576"/>
            <a:ext cx="6011197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CO" sz="240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COMPROMISOS – REVISION POR LA DIRECCION</a:t>
            </a:r>
            <a:endParaRPr lang="es-ES" sz="600" dirty="0">
              <a:ln w="18415" cmpd="sng">
                <a:noFill/>
                <a:prstDash val="solid"/>
              </a:ln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473337" y="1318277"/>
            <a:ext cx="170290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2000" u="sng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SEGUIMIENTOS</a:t>
            </a:r>
          </a:p>
        </p:txBody>
      </p:sp>
      <p:sp>
        <p:nvSpPr>
          <p:cNvPr id="15" name="12 Rectángulo">
            <a:extLst>
              <a:ext uri="{FF2B5EF4-FFF2-40B4-BE49-F238E27FC236}">
                <a16:creationId xmlns:a16="http://schemas.microsoft.com/office/drawing/2014/main" id="{FFF35AFB-3C54-4115-B34B-287A37755DC5}"/>
              </a:ext>
            </a:extLst>
          </p:cNvPr>
          <p:cNvSpPr/>
          <p:nvPr/>
        </p:nvSpPr>
        <p:spPr>
          <a:xfrm>
            <a:off x="1019436" y="1961058"/>
            <a:ext cx="8732798" cy="323165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marL="285750" indent="-285750" algn="just" defTabSz="457200">
              <a:buFont typeface="Arial" panose="020B0604020202020204" pitchFamily="34" charset="0"/>
              <a:buChar char="•"/>
            </a:pPr>
            <a:r>
              <a:rPr lang="es-MX" b="1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Desarrollo de Simulacro Integral de emergencias en conjunto con el Comité de Ayuda Mutua.</a:t>
            </a:r>
          </a:p>
        </p:txBody>
      </p:sp>
      <p:cxnSp>
        <p:nvCxnSpPr>
          <p:cNvPr id="3" name="2 Conector recto"/>
          <p:cNvCxnSpPr/>
          <p:nvPr/>
        </p:nvCxnSpPr>
        <p:spPr>
          <a:xfrm>
            <a:off x="7248128" y="2384884"/>
            <a:ext cx="0" cy="37012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420" y="-50012"/>
            <a:ext cx="1405250" cy="81388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424" y="1715432"/>
            <a:ext cx="1404451" cy="814416"/>
          </a:xfrm>
          <a:prstGeom prst="rect">
            <a:avLst/>
          </a:prstGeom>
        </p:spPr>
      </p:pic>
      <p:graphicFrame>
        <p:nvGraphicFramePr>
          <p:cNvPr id="14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511534"/>
              </p:ext>
            </p:extLst>
          </p:nvPr>
        </p:nvGraphicFramePr>
        <p:xfrm>
          <a:off x="839416" y="2641829"/>
          <a:ext cx="6228694" cy="344427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7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337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>
                          <a:effectLst/>
                        </a:rPr>
                        <a:t>N°</a:t>
                      </a:r>
                      <a:endParaRPr lang="es-CO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 err="1">
                          <a:effectLst/>
                        </a:rPr>
                        <a:t>Items</a:t>
                      </a:r>
                      <a:endParaRPr lang="es-CO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Centro de trabajo </a:t>
                      </a:r>
                      <a:endParaRPr lang="es-CO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O" sz="1200" b="1" dirty="0"/>
                        <a:t>FECHA </a:t>
                      </a: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CUMPLIMIENTO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CO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128">
                <a:tc vMerge="1">
                  <a:txBody>
                    <a:bodyPr/>
                    <a:lstStyle/>
                    <a:p>
                      <a:pPr algn="ctr" fontAlgn="ctr"/>
                      <a:endParaRPr lang="es-CO" sz="3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3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s-CO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42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1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</a:rPr>
                        <a:t>Revisión integral de GUIÓN DE SIMULACRO INTEGRAL</a:t>
                      </a:r>
                      <a:r>
                        <a:rPr lang="es-MX" sz="1200" u="none" strike="noStrike" baseline="0" dirty="0">
                          <a:effectLst/>
                        </a:rPr>
                        <a:t>.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19/05/2021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2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</a:rPr>
                        <a:t>Entrenamientos a personal selecto para atención de derrames.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 err="1">
                          <a:effectLst/>
                        </a:rPr>
                        <a:t>BioSC</a:t>
                      </a:r>
                      <a:r>
                        <a:rPr lang="es-CO" sz="1600" u="none" strike="noStrike" dirty="0">
                          <a:effectLst/>
                        </a:rPr>
                        <a:t>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07/06/2021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61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3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</a:rPr>
                        <a:t>Ejecución del Simulacro Integral de emergencias.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14/06/2021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14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4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</a:rPr>
                        <a:t>Toma de acciones frente al simulacro atendido .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18/06/2021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3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5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</a:rPr>
                        <a:t>Informe de evaluación final del SIMULACRO DE EMERGENCIAS.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r>
                        <a:rPr lang="es-CO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/07/2021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391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>
                          <a:effectLst/>
                        </a:rPr>
                        <a:t>6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</a:rPr>
                        <a:t>Socialización de tomas  de las partes interesadas.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BioSC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26/07/2021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859" y="2856514"/>
            <a:ext cx="3811016" cy="3224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67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807934" y="6437065"/>
            <a:ext cx="592471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1200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Página 8</a:t>
            </a:r>
            <a:endParaRPr lang="es-ES" sz="1400" b="1" dirty="0">
              <a:ln w="18415" cmpd="sng">
                <a:noFill/>
                <a:prstDash val="solid"/>
              </a:ln>
              <a:solidFill>
                <a:prstClr val="white">
                  <a:lumMod val="50000"/>
                </a:prst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7202"/>
            <a:ext cx="43222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6888088" y="407202"/>
            <a:ext cx="46822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098574" y="858576"/>
            <a:ext cx="6011197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CO" sz="240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COMPROMISOS – REVISION POR LA DIRECCION</a:t>
            </a:r>
            <a:endParaRPr lang="es-ES" sz="600" dirty="0">
              <a:ln w="18415" cmpd="sng">
                <a:noFill/>
                <a:prstDash val="solid"/>
              </a:ln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669563" y="1101860"/>
            <a:ext cx="170290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2000" u="sng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SEGUIMIENTOS</a:t>
            </a:r>
          </a:p>
        </p:txBody>
      </p:sp>
      <p:pic>
        <p:nvPicPr>
          <p:cNvPr id="3074" name="Picture 2" descr="image00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t="21765" r="18347" b="10007"/>
          <a:stretch/>
        </p:blipFill>
        <p:spPr bwMode="auto">
          <a:xfrm>
            <a:off x="772005" y="2714553"/>
            <a:ext cx="5432007" cy="172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2 Rectángulo">
            <a:extLst>
              <a:ext uri="{FF2B5EF4-FFF2-40B4-BE49-F238E27FC236}">
                <a16:creationId xmlns:a16="http://schemas.microsoft.com/office/drawing/2014/main" id="{FFF35AFB-3C54-4115-B34B-287A37755DC5}"/>
              </a:ext>
            </a:extLst>
          </p:cNvPr>
          <p:cNvSpPr/>
          <p:nvPr/>
        </p:nvSpPr>
        <p:spPr>
          <a:xfrm>
            <a:off x="741725" y="1435359"/>
            <a:ext cx="8732798" cy="600164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marL="285750" indent="-285750" algn="just" defTabSz="457200">
              <a:buFont typeface="Arial" panose="020B0604020202020204" pitchFamily="34" charset="0"/>
              <a:buChar char="•"/>
            </a:pPr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Establecer una base de indicadores que permitan realizar un comparativo de la gestión ambiental entre industrias del mismo sector.</a:t>
            </a:r>
          </a:p>
        </p:txBody>
      </p:sp>
      <p:pic>
        <p:nvPicPr>
          <p:cNvPr id="3077" name="Picture 5" descr="ODSWASHING: ¿Los ODS son el nuevo greenwashing? -  observarse.comobservarse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9" r="23030"/>
          <a:stretch/>
        </p:blipFill>
        <p:spPr bwMode="auto">
          <a:xfrm>
            <a:off x="4247241" y="4437112"/>
            <a:ext cx="1934241" cy="187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420" y="-50012"/>
            <a:ext cx="1405250" cy="813887"/>
          </a:xfrm>
          <a:prstGeom prst="rect">
            <a:avLst/>
          </a:prstGeom>
        </p:spPr>
      </p:pic>
      <p:sp>
        <p:nvSpPr>
          <p:cNvPr id="13" name="23 Rectángulo redondeado"/>
          <p:cNvSpPr/>
          <p:nvPr/>
        </p:nvSpPr>
        <p:spPr>
          <a:xfrm>
            <a:off x="2542475" y="2151733"/>
            <a:ext cx="5343772" cy="357545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CO" dirty="0">
                <a:ln w="18415" cmpd="sng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Integración de los </a:t>
            </a:r>
            <a:r>
              <a:rPr lang="es-CO" sz="1600" i="1" dirty="0">
                <a:ln w="18415" cmpd="sng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ODS</a:t>
            </a:r>
            <a:r>
              <a:rPr lang="es-CO" dirty="0">
                <a:ln w="18415" cmpd="sng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 e </a:t>
            </a:r>
            <a:r>
              <a:rPr lang="es-CO" sz="1600" i="1" dirty="0">
                <a:ln w="18415" cmpd="sng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INDICADORES DE CAMBIO CLIMÁTICO</a:t>
            </a:r>
            <a:endParaRPr lang="es-ES" sz="500" i="1" dirty="0">
              <a:ln w="18415" cmpd="sng">
                <a:noFill/>
                <a:prstDash val="solid"/>
              </a:ln>
              <a:solidFill>
                <a:prstClr val="black"/>
              </a:solidFill>
              <a:latin typeface="Arial Narrow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78" y="3575833"/>
            <a:ext cx="4729487" cy="283422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639670" y="5084140"/>
            <a:ext cx="847525" cy="619188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CO" sz="9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59523" y="4736007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s-MX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17 objetivos globales</a:t>
            </a:r>
            <a:r>
              <a:rPr lang="es-MX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definidos por Naciones Unidas abordan los mayores retos de la humanidad desde una perspectiva global y transversal.</a:t>
            </a:r>
          </a:p>
          <a:p>
            <a:pPr algn="just" defTabSz="457200"/>
            <a:endParaRPr lang="es-MX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457200"/>
            <a:r>
              <a:rPr lang="es-MX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ODS presentan una oportunidad para desarrollar e implementar soluciones y tecnologías, que permitan hacer frente a los retos más grandes del mundo en materia de desarrollo sostenible.</a:t>
            </a:r>
            <a:endParaRPr lang="es-CO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5"/>
          <p:cNvSpPr/>
          <p:nvPr/>
        </p:nvSpPr>
        <p:spPr>
          <a:xfrm>
            <a:off x="7212124" y="2748958"/>
            <a:ext cx="40701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s-MX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 empresas del mundo, que representan a casi todos los sectores de la economía, se han comprometido a NO emitir emisiones de Carbono para el 2040, lo que demuestra el impacto global del compromiso por </a:t>
            </a:r>
            <a:r>
              <a:rPr lang="es-MX" sz="1100" b="1" i="1" u="sng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1100" b="1" i="1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b="1" i="1" u="sng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lang="es-MX" sz="1100" b="1" i="1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100" b="1" i="1" u="sng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Pledge</a:t>
            </a:r>
            <a:r>
              <a:rPr lang="es-MX" sz="1100" b="1" i="1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1100" i="1" u="sng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6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807934" y="6437065"/>
            <a:ext cx="592471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1200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Página 9</a:t>
            </a:r>
            <a:endParaRPr lang="es-ES" sz="1400" b="1" dirty="0">
              <a:ln w="18415" cmpd="sng">
                <a:noFill/>
                <a:prstDash val="solid"/>
              </a:ln>
              <a:solidFill>
                <a:prstClr val="white">
                  <a:lumMod val="50000"/>
                </a:prst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7202"/>
            <a:ext cx="43222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6888088" y="407202"/>
            <a:ext cx="46822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098574" y="858576"/>
            <a:ext cx="6011197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CO" sz="240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COMPROMISOS – REVISION POR LA DIRECCION</a:t>
            </a:r>
            <a:endParaRPr lang="es-ES" sz="600" dirty="0">
              <a:ln w="18415" cmpd="sng">
                <a:noFill/>
                <a:prstDash val="solid"/>
              </a:ln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473337" y="1318277"/>
            <a:ext cx="170290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2000" u="sng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SEGUIMIENTOS</a:t>
            </a:r>
          </a:p>
        </p:txBody>
      </p:sp>
      <p:sp>
        <p:nvSpPr>
          <p:cNvPr id="15" name="12 Rectángulo">
            <a:extLst>
              <a:ext uri="{FF2B5EF4-FFF2-40B4-BE49-F238E27FC236}">
                <a16:creationId xmlns:a16="http://schemas.microsoft.com/office/drawing/2014/main" id="{FFF35AFB-3C54-4115-B34B-287A37755DC5}"/>
              </a:ext>
            </a:extLst>
          </p:cNvPr>
          <p:cNvSpPr/>
          <p:nvPr/>
        </p:nvSpPr>
        <p:spPr>
          <a:xfrm>
            <a:off x="839416" y="1697760"/>
            <a:ext cx="8732798" cy="600164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marL="285750" indent="-285750" algn="just" defTabSz="457200">
              <a:buFont typeface="Arial" panose="020B0604020202020204" pitchFamily="34" charset="0"/>
              <a:buChar char="•"/>
            </a:pPr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Establecer una base de indicadores que permitan realizar un comparativo de la gestión ambiental entre industrias del mismo sector.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420" y="-50012"/>
            <a:ext cx="1405250" cy="813887"/>
          </a:xfrm>
          <a:prstGeom prst="rect">
            <a:avLst/>
          </a:prstGeom>
        </p:spPr>
      </p:pic>
      <p:sp>
        <p:nvSpPr>
          <p:cNvPr id="20" name="23 Rectángulo redondeado"/>
          <p:cNvSpPr/>
          <p:nvPr/>
        </p:nvSpPr>
        <p:spPr>
          <a:xfrm>
            <a:off x="7132945" y="2281848"/>
            <a:ext cx="4192557" cy="323493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square" lIns="45720" tIns="22860" rIns="45720" bIns="22860">
            <a:spAutoFit/>
          </a:bodyPr>
          <a:lstStyle/>
          <a:p>
            <a:pPr algn="ctr" defTabSz="457200"/>
            <a:r>
              <a:rPr lang="es-CO" sz="1600" dirty="0">
                <a:ln w="18415" cmpd="sng">
                  <a:noFill/>
                  <a:prstDash val="solid"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Análisis y Evaluación de perspectivas ambientales </a:t>
            </a:r>
            <a:endParaRPr lang="es-ES" sz="450" dirty="0">
              <a:ln w="18415" cmpd="sng">
                <a:noFill/>
                <a:prstDash val="solid"/>
              </a:ln>
              <a:solidFill>
                <a:prstClr val="black"/>
              </a:solidFill>
              <a:latin typeface="Arial Narrow" pitchFamily="34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983432" y="2608834"/>
          <a:ext cx="6048672" cy="367994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5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200" b="1" i="1" u="none" strike="noStrike" dirty="0">
                          <a:effectLst/>
                        </a:rPr>
                        <a:t>No.</a:t>
                      </a:r>
                      <a:endParaRPr lang="es-CO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effectLst/>
                        </a:rPr>
                        <a:t>Itinerario 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Centro de trabajo</a:t>
                      </a:r>
                    </a:p>
                  </a:txBody>
                  <a:tcPr marL="4763" marR="4763" marT="4763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Cumplimiento</a:t>
                      </a:r>
                      <a:r>
                        <a:rPr lang="es-CO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CO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05">
                <a:tc vMerge="1">
                  <a:txBody>
                    <a:bodyPr/>
                    <a:lstStyle/>
                    <a:p>
                      <a:pPr algn="ctr" fontAlgn="ctr"/>
                      <a:endParaRPr lang="es-CO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56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1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Establecer la planificación estratégica ambiental junto con la alta dirección en un periodo de (2021 - 2023)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BioSC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24/05/2021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58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Plantear un nuevo modelo de indicadores ambientales.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BioSC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22/06/2021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7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Implementación del modelo establecido de indicadores ambientales.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BioSC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26/07/2021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01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Evaluar el desempeño ambiental de la organización frente a otras industrias.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BioSC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31/08/2021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94" y="2881667"/>
            <a:ext cx="2886058" cy="1159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945" y="4050086"/>
            <a:ext cx="4284476" cy="19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28 Conector recto"/>
          <p:cNvCxnSpPr/>
          <p:nvPr/>
        </p:nvCxnSpPr>
        <p:spPr>
          <a:xfrm flipH="1">
            <a:off x="623392" y="6544595"/>
            <a:ext cx="501501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13 Rectángulo">
            <a:extLst>
              <a:ext uri="{FF2B5EF4-FFF2-40B4-BE49-F238E27FC236}">
                <a16:creationId xmlns:a16="http://schemas.microsoft.com/office/drawing/2014/main" id="{D5F27FB9-C6F6-4D92-98FE-F6C5A78298EA}"/>
              </a:ext>
            </a:extLst>
          </p:cNvPr>
          <p:cNvSpPr/>
          <p:nvPr/>
        </p:nvSpPr>
        <p:spPr>
          <a:xfrm>
            <a:off x="5772668" y="6437065"/>
            <a:ext cx="663002" cy="230832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1200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Página 10</a:t>
            </a:r>
            <a:endParaRPr lang="es-ES" sz="1400" b="1" dirty="0">
              <a:ln w="18415" cmpd="sng">
                <a:noFill/>
                <a:prstDash val="solid"/>
              </a:ln>
              <a:solidFill>
                <a:prstClr val="white">
                  <a:lumMod val="50000"/>
                </a:prstClr>
              </a:solidFill>
              <a:latin typeface="Arial Narrow" pitchFamily="34" charset="0"/>
            </a:endParaRPr>
          </a:p>
        </p:txBody>
      </p:sp>
      <p:cxnSp>
        <p:nvCxnSpPr>
          <p:cNvPr id="31" name="30 Conector recto"/>
          <p:cNvCxnSpPr/>
          <p:nvPr/>
        </p:nvCxnSpPr>
        <p:spPr>
          <a:xfrm flipH="1">
            <a:off x="6552803" y="6544595"/>
            <a:ext cx="49911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621656" y="406489"/>
            <a:ext cx="4350198" cy="71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 flipV="1">
            <a:off x="6902236" y="398338"/>
            <a:ext cx="4668123" cy="886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3098574" y="858576"/>
            <a:ext cx="6011197" cy="459700"/>
          </a:xfrm>
          <a:prstGeom prst="roundRect">
            <a:avLst/>
          </a:prstGeom>
          <a:solidFill>
            <a:srgbClr val="5FF371">
              <a:alpha val="50000"/>
            </a:srgbClr>
          </a:solidFill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CO" sz="240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COMPROMISOS – REVISION POR LA DIRECCION</a:t>
            </a:r>
            <a:endParaRPr lang="es-ES" sz="600" dirty="0">
              <a:ln w="18415" cmpd="sng">
                <a:noFill/>
                <a:prstDash val="solid"/>
              </a:ln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463174" y="964334"/>
            <a:ext cx="1702903" cy="353943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s-MX" sz="2000" u="sng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Arial Narrow" pitchFamily="34" charset="0"/>
              </a:rPr>
              <a:t>SEGUIMIENTOS</a:t>
            </a:r>
          </a:p>
        </p:txBody>
      </p:sp>
      <p:sp>
        <p:nvSpPr>
          <p:cNvPr id="15" name="12 Rectángulo">
            <a:extLst>
              <a:ext uri="{FF2B5EF4-FFF2-40B4-BE49-F238E27FC236}">
                <a16:creationId xmlns:a16="http://schemas.microsoft.com/office/drawing/2014/main" id="{FFF35AFB-3C54-4115-B34B-287A37755DC5}"/>
              </a:ext>
            </a:extLst>
          </p:cNvPr>
          <p:cNvSpPr/>
          <p:nvPr/>
        </p:nvSpPr>
        <p:spPr>
          <a:xfrm>
            <a:off x="839416" y="1532650"/>
            <a:ext cx="8732798" cy="877163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marL="285750" indent="-285750" algn="just" defTabSz="457200">
              <a:buFont typeface="Arial" panose="020B0604020202020204" pitchFamily="34" charset="0"/>
              <a:buChar char="•"/>
            </a:pPr>
            <a:r>
              <a:rPr lang="es-MX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Arial Narrow" pitchFamily="34" charset="0"/>
              </a:rPr>
              <a:t>Robustecer la documentación de la gestión ambiental, que nos permita ser más competitivos a nivel de Sostenibilidad con los demás empresas del sector de los biocombustibles del país. (Matrices / Programas de Gestión / Indicadores / Formación / Estrategias innovadoras de reúso de materiales)</a:t>
            </a: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420" y="-50012"/>
            <a:ext cx="1405250" cy="81388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724" y="2638737"/>
            <a:ext cx="5587557" cy="352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94741" y="3032956"/>
            <a:ext cx="40018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s-CO" sz="1400" dirty="0">
                <a:solidFill>
                  <a:prstClr val="black"/>
                </a:solidFill>
                <a:latin typeface="Calibri"/>
              </a:rPr>
              <a:t>Con el plan de formación ambiental proyectado para el año 2021 se pretende socializar los programas ambientales, medidas de manejo y lineamientos del Sistema de Gestión Ambiental, para así aumentar la conciencia y responsabilidad ambiental del equipo </a:t>
            </a:r>
            <a:r>
              <a:rPr lang="es-CO" sz="1400" dirty="0" err="1">
                <a:solidFill>
                  <a:prstClr val="black"/>
                </a:solidFill>
                <a:latin typeface="Calibri"/>
              </a:rPr>
              <a:t>BioSC</a:t>
            </a:r>
            <a:r>
              <a:rPr lang="es-CO" sz="1400" dirty="0">
                <a:solidFill>
                  <a:prstClr val="black"/>
                </a:solidFill>
                <a:latin typeface="Calibri"/>
              </a:rPr>
              <a:t>.</a:t>
            </a:r>
          </a:p>
        </p:txBody>
      </p:sp>
      <p:sp>
        <p:nvSpPr>
          <p:cNvPr id="13" name="17 Rectángulo">
            <a:extLst>
              <a:ext uri="{FF2B5EF4-FFF2-40B4-BE49-F238E27FC236}">
                <a16:creationId xmlns:a16="http://schemas.microsoft.com/office/drawing/2014/main" id="{5901DDED-6441-440A-A094-5F596F28F8F8}"/>
              </a:ext>
            </a:extLst>
          </p:cNvPr>
          <p:cNvSpPr/>
          <p:nvPr/>
        </p:nvSpPr>
        <p:spPr>
          <a:xfrm>
            <a:off x="942977" y="2638737"/>
            <a:ext cx="4132438" cy="292388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defTabSz="457200"/>
            <a:r>
              <a:rPr lang="es-MX" sz="1600" b="1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72 Light" panose="020B0303030000000003" pitchFamily="34" charset="0"/>
                <a:cs typeface="72 Light" panose="020B0303030000000003" pitchFamily="34" charset="0"/>
              </a:rPr>
              <a:t>PLAN DE FORMACIÓN PROYECTADO 2021</a:t>
            </a:r>
            <a:endParaRPr lang="es-ES" sz="1600" b="1" dirty="0">
              <a:ln w="18415" cmpd="sng">
                <a:noFill/>
                <a:prstDash val="solid"/>
              </a:ln>
              <a:solidFill>
                <a:srgbClr val="92D050"/>
              </a:solidFill>
              <a:latin typeface="72 Light" panose="020B0303030000000003" pitchFamily="34" charset="0"/>
              <a:cs typeface="72 Light" panose="020B0303030000000003" pitchFamily="34" charset="0"/>
            </a:endParaRPr>
          </a:p>
        </p:txBody>
      </p:sp>
      <p:sp>
        <p:nvSpPr>
          <p:cNvPr id="3" name="2 Rectángulo redondeado"/>
          <p:cNvSpPr/>
          <p:nvPr/>
        </p:nvSpPr>
        <p:spPr>
          <a:xfrm>
            <a:off x="959273" y="5093841"/>
            <a:ext cx="4028877" cy="13432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457200"/>
            <a:r>
              <a:rPr lang="es-CO" sz="1400" dirty="0">
                <a:solidFill>
                  <a:prstClr val="black"/>
                </a:solidFill>
                <a:latin typeface="Calibri"/>
                <a:sym typeface="Wingdings" pitchFamily="2" charset="2"/>
              </a:rPr>
              <a:t> Alinear los documentos existentes para la gestión ambiental integrando controles, unificando bajo  una misma estructura el alcance de la planificación estratégica establecida para el 2021. </a:t>
            </a:r>
            <a:endParaRPr lang="es-CO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17 Rectángulo">
            <a:extLst>
              <a:ext uri="{FF2B5EF4-FFF2-40B4-BE49-F238E27FC236}">
                <a16:creationId xmlns:a16="http://schemas.microsoft.com/office/drawing/2014/main" id="{5901DDED-6441-440A-A094-5F596F28F8F8}"/>
              </a:ext>
            </a:extLst>
          </p:cNvPr>
          <p:cNvSpPr/>
          <p:nvPr/>
        </p:nvSpPr>
        <p:spPr>
          <a:xfrm>
            <a:off x="959273" y="4685964"/>
            <a:ext cx="2200233" cy="2923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45720" tIns="22860" rIns="45720" bIns="22860">
            <a:spAutoFit/>
          </a:bodyPr>
          <a:lstStyle/>
          <a:p>
            <a:pPr defTabSz="457200"/>
            <a:r>
              <a:rPr lang="es-MX" sz="1600" b="1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72 Light" panose="020B0303030000000003" pitchFamily="34" charset="0"/>
                <a:cs typeface="72 Light" panose="020B0303030000000003" pitchFamily="34" charset="0"/>
              </a:rPr>
              <a:t>Gestión  Ambiental :</a:t>
            </a:r>
            <a:endParaRPr lang="es-ES" sz="1600" b="1" dirty="0">
              <a:ln w="18415" cmpd="sng">
                <a:noFill/>
                <a:prstDash val="solid"/>
              </a:ln>
              <a:solidFill>
                <a:srgbClr val="92D050"/>
              </a:solidFill>
              <a:latin typeface="72 Light" panose="020B0303030000000003" pitchFamily="34" charset="0"/>
              <a:cs typeface="72 Light" panose="020B0303030000000003" pitchFamily="34" charset="0"/>
            </a:endParaRPr>
          </a:p>
        </p:txBody>
      </p:sp>
      <p:sp>
        <p:nvSpPr>
          <p:cNvPr id="4" name="3 Flecha derecha"/>
          <p:cNvSpPr/>
          <p:nvPr/>
        </p:nvSpPr>
        <p:spPr>
          <a:xfrm>
            <a:off x="5082728" y="3392996"/>
            <a:ext cx="500211" cy="3093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CO" sz="9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3466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03_TF66676778.potx" id="{C81EB74A-AFB0-473E-88D0-4D8868E8D37A}" vid="{7D9CAFEF-7A3C-4A54-B392-6EDAF746C8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EC375F-F377-4CDC-ADF0-CC8811D177D6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Panel, de 24Slides</Template>
  <TotalTime>2579</TotalTime>
  <Words>3463</Words>
  <Application>Microsoft Office PowerPoint</Application>
  <PresentationFormat>Panorámica</PresentationFormat>
  <Paragraphs>809</Paragraphs>
  <Slides>26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8" baseType="lpstr">
      <vt:lpstr>72 Light</vt:lpstr>
      <vt:lpstr>Arial</vt:lpstr>
      <vt:lpstr>Arial Narrow</vt:lpstr>
      <vt:lpstr>Calibri</vt:lpstr>
      <vt:lpstr>Century Gothic</vt:lpstr>
      <vt:lpstr>Segoe UI</vt:lpstr>
      <vt:lpstr>Segoe UI Light</vt:lpstr>
      <vt:lpstr>Soho Gothic Pro</vt:lpstr>
      <vt:lpstr>Soho Gothic Pro Medium</vt:lpstr>
      <vt:lpstr>Wingdings</vt:lpstr>
      <vt:lpstr>Tema de la oficina</vt:lpstr>
      <vt:lpstr>Tema de Office</vt:lpstr>
      <vt:lpstr>Presentación de PowerPoint</vt:lpstr>
      <vt:lpstr>contenido</vt:lpstr>
      <vt:lpstr>Compromisos Revisión por la Dirección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Desempeño y seguimiento de los procesos.</vt:lpstr>
      <vt:lpstr>Desempeño y seguimiento de los procesos.</vt:lpstr>
      <vt:lpstr>Desempeño y seguimiento de los procesos.</vt:lpstr>
      <vt:lpstr>Desempeño y seguimiento de los procesos.</vt:lpstr>
      <vt:lpstr>Presentación de PowerPoint</vt:lpstr>
      <vt:lpstr>Desempeño y seguimiento de los procesos.</vt:lpstr>
      <vt:lpstr>Presentación de PowerPoint</vt:lpstr>
      <vt:lpstr>Presentación de PowerPoint</vt:lpstr>
      <vt:lpstr>Presentación de PowerPoint</vt:lpstr>
      <vt:lpstr>Presentación de PowerPoint</vt:lpstr>
      <vt:lpstr>Estado de las acciones auditoria externa</vt:lpstr>
      <vt:lpstr>Seguimiento a planes de acción</vt:lpstr>
      <vt:lpstr>Estado de acciones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HERINELDO COTES</dc:creator>
  <cp:lastModifiedBy>HERINELDO COTES</cp:lastModifiedBy>
  <cp:revision>66</cp:revision>
  <dcterms:created xsi:type="dcterms:W3CDTF">2021-05-10T15:59:22Z</dcterms:created>
  <dcterms:modified xsi:type="dcterms:W3CDTF">2021-08-20T05:05:21Z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